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2" r:id="rId1"/>
  </p:sldMasterIdLst>
  <p:notesMasterIdLst>
    <p:notesMasterId r:id="rId22"/>
  </p:notesMasterIdLst>
  <p:handoutMasterIdLst>
    <p:handoutMasterId r:id="rId23"/>
  </p:handoutMasterIdLst>
  <p:sldIdLst>
    <p:sldId id="256" r:id="rId2"/>
    <p:sldId id="258" r:id="rId3"/>
    <p:sldId id="259" r:id="rId4"/>
    <p:sldId id="260" r:id="rId5"/>
    <p:sldId id="261" r:id="rId6"/>
    <p:sldId id="262" r:id="rId7"/>
    <p:sldId id="263" r:id="rId8"/>
    <p:sldId id="266" r:id="rId9"/>
    <p:sldId id="267" r:id="rId10"/>
    <p:sldId id="265" r:id="rId11"/>
    <p:sldId id="269" r:id="rId12"/>
    <p:sldId id="270" r:id="rId13"/>
    <p:sldId id="271" r:id="rId14"/>
    <p:sldId id="272" r:id="rId15"/>
    <p:sldId id="273" r:id="rId16"/>
    <p:sldId id="274" r:id="rId17"/>
    <p:sldId id="276" r:id="rId18"/>
    <p:sldId id="275" r:id="rId19"/>
    <p:sldId id="277" r:id="rId20"/>
    <p:sldId id="27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4A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86033D-8CF9-497D-87D5-53F60F7A6C25}" type="datetimeFigureOut">
              <a:rPr lang="tr-TR" smtClean="0"/>
              <a:pPr/>
              <a:t>15.10.2018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B3F3B1-47AF-4BE7-9323-0275932F49EC}" type="slidenum">
              <a:rPr lang="tr-TR" smtClean="0"/>
              <a:pPr/>
              <a:t>‹#›</a:t>
            </a:fld>
            <a:endParaRPr lang="tr-T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67CCDF-7FB8-46D4-B63A-B432C7F93E98}" type="datetimeFigureOut">
              <a:rPr lang="tr-TR" smtClean="0"/>
              <a:pPr/>
              <a:t>15.10.2018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E860C-5B98-4D27-8BFE-D1053954C7B1}" type="slidenum">
              <a:rPr lang="tr-TR" smtClean="0"/>
              <a:pPr/>
              <a:t>‹#›</a:t>
            </a:fld>
            <a:endParaRPr lang="tr-TR"/>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46E860C-5B98-4D27-8BFE-D1053954C7B1}"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46E860C-5B98-4D27-8BFE-D1053954C7B1}" type="slidenum">
              <a:rPr lang="tr-TR" smtClean="0"/>
              <a:pPr/>
              <a:t>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C47E14B0-D414-4FB2-8EAE-953A1EB42A08}" type="datetime1">
              <a:rPr lang="tr-TR" smtClean="0"/>
              <a:pPr/>
              <a:t>15.10.2018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r>
              <a:rPr lang="tr-TR" smtClean="0"/>
              <a:t> 11.10.2018                                                                                                                                            TALHA APAK-YMM</a:t>
            </a:r>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3786182" y="6340476"/>
            <a:ext cx="609600" cy="517524"/>
          </a:xfrm>
        </p:spPr>
        <p:txBody>
          <a:bodyPr/>
          <a:lstStyle>
            <a:lvl1pPr>
              <a:defRPr sz="1600">
                <a:solidFill>
                  <a:schemeClr val="tx1"/>
                </a:solidFill>
              </a:defRPr>
            </a:lvl1pPr>
          </a:lstStyle>
          <a:p>
            <a:fld id="{B1DEFA8C-F947-479F-BE07-76B6B3F80BF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BFB2541-E752-421D-ACE4-BEE75A34581A}" type="datetime1">
              <a:rPr lang="tr-TR" smtClean="0"/>
              <a:pPr/>
              <a:t>15.10.2018</a:t>
            </a:fld>
            <a:endParaRPr lang="tr-TR"/>
          </a:p>
        </p:txBody>
      </p:sp>
      <p:sp>
        <p:nvSpPr>
          <p:cNvPr id="5" name="4 Altbilgi Yer Tutucusu"/>
          <p:cNvSpPr>
            <a:spLocks noGrp="1"/>
          </p:cNvSpPr>
          <p:nvPr>
            <p:ph type="ftr" sz="quarter" idx="11"/>
          </p:nvPr>
        </p:nvSpPr>
        <p:spPr/>
        <p:txBody>
          <a:bodyPr/>
          <a:lstStyle/>
          <a:p>
            <a:r>
              <a:rPr lang="tr-TR" smtClean="0"/>
              <a:t> 11.10.2018                                                                                                                                            TALHA APAK-YMM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C5E7496-89DF-4598-92F7-239FAA8236B6}" type="datetime1">
              <a:rPr lang="tr-TR" smtClean="0"/>
              <a:pPr/>
              <a:t>15.10.2018</a:t>
            </a:fld>
            <a:endParaRPr lang="tr-TR"/>
          </a:p>
        </p:txBody>
      </p:sp>
      <p:sp>
        <p:nvSpPr>
          <p:cNvPr id="5" name="4 Altbilgi Yer Tutucusu"/>
          <p:cNvSpPr>
            <a:spLocks noGrp="1"/>
          </p:cNvSpPr>
          <p:nvPr>
            <p:ph type="ftr" sz="quarter" idx="11"/>
          </p:nvPr>
        </p:nvSpPr>
        <p:spPr/>
        <p:txBody>
          <a:bodyPr/>
          <a:lstStyle/>
          <a:p>
            <a:r>
              <a:rPr lang="tr-TR" smtClean="0"/>
              <a:t> 11.10.2018                                                                                                                                            TALHA APAK-YMM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lvl1pPr>
              <a:buClr>
                <a:schemeClr val="bg1">
                  <a:lumMod val="25000"/>
                </a:schemeClr>
              </a:buClr>
              <a:defRPr/>
            </a:lvl1pPr>
          </a:lstStyle>
          <a:p>
            <a:pPr lvl="0" eaLnBrk="1" latinLnBrk="0" hangingPunct="1"/>
            <a:r>
              <a:rPr lang="tr-TR" dirty="0" smtClean="0"/>
              <a:t>Asıl metin stillerini düzenlemek için tıklatın</a:t>
            </a:r>
          </a:p>
          <a:p>
            <a:pPr lvl="1" eaLnBrk="1" latinLnBrk="0" hangingPunct="1"/>
            <a:r>
              <a:rPr lang="tr-TR" dirty="0" smtClean="0"/>
              <a:t>İkinci düzey</a:t>
            </a:r>
          </a:p>
          <a:p>
            <a:pPr lvl="2" eaLnBrk="1" latinLnBrk="0" hangingPunct="1"/>
            <a:r>
              <a:rPr lang="tr-TR" dirty="0" smtClean="0"/>
              <a:t>Üçüncü düzey</a:t>
            </a:r>
          </a:p>
          <a:p>
            <a:pPr lvl="3" eaLnBrk="1" latinLnBrk="0" hangingPunct="1"/>
            <a:r>
              <a:rPr lang="tr-TR" dirty="0" smtClean="0"/>
              <a:t>Dördüncü düzey</a:t>
            </a:r>
          </a:p>
          <a:p>
            <a:pPr lvl="4" eaLnBrk="1" latinLnBrk="0" hangingPunct="1"/>
            <a:r>
              <a:rPr lang="tr-TR" dirty="0" smtClean="0"/>
              <a:t>Beşinci düzey</a:t>
            </a:r>
            <a:endParaRPr kumimoji="0" lang="en-US" dirty="0"/>
          </a:p>
        </p:txBody>
      </p:sp>
      <p:sp>
        <p:nvSpPr>
          <p:cNvPr id="7" name="6 Veri Yer Tutucusu"/>
          <p:cNvSpPr>
            <a:spLocks noGrp="1"/>
          </p:cNvSpPr>
          <p:nvPr>
            <p:ph type="dt" sz="half" idx="14"/>
          </p:nvPr>
        </p:nvSpPr>
        <p:spPr/>
        <p:txBody>
          <a:bodyPr rtlCol="0"/>
          <a:lstStyle/>
          <a:p>
            <a:fld id="{9D591B93-E800-48D5-B1E1-9C9F94B93299}" type="datetime1">
              <a:rPr lang="tr-TR" smtClean="0"/>
              <a:pPr/>
              <a:t>15.10.2018</a:t>
            </a:fld>
            <a:endParaRPr lang="tr-TR"/>
          </a:p>
        </p:txBody>
      </p:sp>
      <p:sp>
        <p:nvSpPr>
          <p:cNvPr id="9" name="8 Slayt Numarası Yer Tutucusu"/>
          <p:cNvSpPr>
            <a:spLocks noGrp="1"/>
          </p:cNvSpPr>
          <p:nvPr>
            <p:ph type="sldNum" sz="quarter" idx="15"/>
          </p:nvPr>
        </p:nvSpPr>
        <p:spPr>
          <a:xfrm>
            <a:off x="3857620" y="6479644"/>
            <a:ext cx="571504" cy="378356"/>
          </a:xfrm>
        </p:spPr>
        <p:txBody>
          <a:bodyPr rtlCol="0"/>
          <a:lstStyle>
            <a:lvl1pPr>
              <a:defRPr sz="1600">
                <a:solidFill>
                  <a:schemeClr val="tx1"/>
                </a:solidFill>
              </a:defRPr>
            </a:lvl1pPr>
          </a:lstStyle>
          <a:p>
            <a:fld id="{B1DEFA8C-F947-479F-BE07-76B6B3F80BF1}" type="slidenum">
              <a:rPr lang="tr-TR" smtClean="0"/>
              <a:pPr/>
              <a:t>‹#›</a:t>
            </a:fld>
            <a:endParaRPr lang="tr-TR" dirty="0"/>
          </a:p>
        </p:txBody>
      </p:sp>
      <p:sp>
        <p:nvSpPr>
          <p:cNvPr id="10" name="9 Altbilgi Yer Tutucusu"/>
          <p:cNvSpPr>
            <a:spLocks noGrp="1"/>
          </p:cNvSpPr>
          <p:nvPr>
            <p:ph type="ftr" sz="quarter" idx="16"/>
          </p:nvPr>
        </p:nvSpPr>
        <p:spPr/>
        <p:txBody>
          <a:bodyPr rtlCol="0"/>
          <a:lstStyle/>
          <a:p>
            <a:r>
              <a:rPr lang="tr-TR" smtClean="0"/>
              <a:t> 11.10.2018                                                                                                                                            TALHA APAK-YMM</a:t>
            </a: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468528BB-8CFB-4A2B-B5A1-8CF88A4F7541}" type="datetime1">
              <a:rPr lang="tr-TR" smtClean="0"/>
              <a:pPr/>
              <a:t>15.10.2018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r>
              <a:rPr lang="tr-TR" smtClean="0"/>
              <a:t> 11.10.2018                                                                                                                                            TALHA APAK-YMM</a:t>
            </a:r>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7B58EAF6-6B89-449B-A81E-9A625E09B2B8}" type="datetime1">
              <a:rPr lang="tr-TR" smtClean="0"/>
              <a:pPr/>
              <a:t>15.10.2018</a:t>
            </a:fld>
            <a:endParaRPr lang="tr-TR"/>
          </a:p>
        </p:txBody>
      </p:sp>
      <p:sp>
        <p:nvSpPr>
          <p:cNvPr id="6" name="5 Altbilgi Yer Tutucusu"/>
          <p:cNvSpPr>
            <a:spLocks noGrp="1"/>
          </p:cNvSpPr>
          <p:nvPr>
            <p:ph type="ftr" sz="quarter" idx="11"/>
          </p:nvPr>
        </p:nvSpPr>
        <p:spPr/>
        <p:txBody>
          <a:bodyPr/>
          <a:lstStyle/>
          <a:p>
            <a:r>
              <a:rPr lang="tr-TR" smtClean="0"/>
              <a:t> 11.10.2018                                                                                                                                            TALHA APAK-YMM</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450B14B8-87F4-460C-9C07-E31B318DA074}" type="datetime1">
              <a:rPr lang="tr-TR" smtClean="0"/>
              <a:pPr/>
              <a:t>15.10.2018</a:t>
            </a:fld>
            <a:endParaRPr lang="tr-TR"/>
          </a:p>
        </p:txBody>
      </p:sp>
      <p:sp>
        <p:nvSpPr>
          <p:cNvPr id="8" name="7 Altbilgi Yer Tutucusu"/>
          <p:cNvSpPr>
            <a:spLocks noGrp="1"/>
          </p:cNvSpPr>
          <p:nvPr>
            <p:ph type="ftr" sz="quarter" idx="11"/>
          </p:nvPr>
        </p:nvSpPr>
        <p:spPr/>
        <p:txBody>
          <a:bodyPr/>
          <a:lstStyle/>
          <a:p>
            <a:r>
              <a:rPr lang="tr-TR" smtClean="0"/>
              <a:t> 11.10.2018                                                                                                                                            TALHA APAK-YMM</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AE4D748-5025-4391-98DF-1D0C445DEDCE}" type="datetime1">
              <a:rPr lang="tr-TR" smtClean="0"/>
              <a:pPr/>
              <a:t>15.10.2018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r>
              <a:rPr lang="tr-TR" smtClean="0"/>
              <a:t> 11.10.2018                                                                                                                                            TALHA APAK-YMM</a:t>
            </a: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13A1BA2-1B8E-4FCD-8279-2AF0A1A4AE60}" type="datetime1">
              <a:rPr lang="tr-TR" smtClean="0"/>
              <a:pPr/>
              <a:t>15.10.2018</a:t>
            </a:fld>
            <a:endParaRPr lang="tr-TR"/>
          </a:p>
        </p:txBody>
      </p:sp>
      <p:sp>
        <p:nvSpPr>
          <p:cNvPr id="3" name="2 Altbilgi Yer Tutucusu"/>
          <p:cNvSpPr>
            <a:spLocks noGrp="1"/>
          </p:cNvSpPr>
          <p:nvPr>
            <p:ph type="ftr" sz="quarter" idx="11"/>
          </p:nvPr>
        </p:nvSpPr>
        <p:spPr/>
        <p:txBody>
          <a:bodyPr/>
          <a:lstStyle/>
          <a:p>
            <a:r>
              <a:rPr lang="tr-TR" smtClean="0"/>
              <a:t> 11.10.2018                                                                                                                                            TALHA APAK-YMM</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06ED00CF-0902-4964-811A-9C21535A731D}" type="datetime1">
              <a:rPr lang="tr-TR" smtClean="0"/>
              <a:pPr/>
              <a:t>15.10.2018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r>
              <a:rPr lang="tr-TR" smtClean="0"/>
              <a:t> 11.10.2018                                                                                                                                            TALHA APAK-YMM</a:t>
            </a: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7C5E9E01-18D2-4D68-8BE7-76C2C18147EF}" type="datetime1">
              <a:rPr lang="tr-TR" smtClean="0"/>
              <a:pPr/>
              <a:t>15.10.2018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r>
              <a:rPr lang="tr-TR" smtClean="0"/>
              <a:t> 11.10.2018                                                                                                                                            TALHA APAK-YMM</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dirty="0" smtClean="0"/>
              <a:t> Asıl metin stillerini düzenlemek için tıklatın</a:t>
            </a:r>
          </a:p>
          <a:p>
            <a:pPr lvl="1" eaLnBrk="1" latinLnBrk="0" hangingPunct="1"/>
            <a:r>
              <a:rPr kumimoji="0" lang="tr-TR" dirty="0" smtClean="0"/>
              <a:t>İkinci düzey</a:t>
            </a:r>
          </a:p>
          <a:p>
            <a:pPr lvl="2" eaLnBrk="1" latinLnBrk="0" hangingPunct="1"/>
            <a:r>
              <a:rPr kumimoji="0" lang="tr-TR" dirty="0" smtClean="0"/>
              <a:t>Üçüncü düzey</a:t>
            </a:r>
          </a:p>
          <a:p>
            <a:pPr lvl="3" eaLnBrk="1" latinLnBrk="0" hangingPunct="1"/>
            <a:r>
              <a:rPr kumimoji="0" lang="tr-TR" dirty="0" smtClean="0"/>
              <a:t>Dördüncü düzey</a:t>
            </a:r>
          </a:p>
          <a:p>
            <a:pPr lvl="4" eaLnBrk="1" latinLnBrk="0" hangingPunct="1"/>
            <a:r>
              <a:rPr kumimoji="0" lang="tr-TR" dirty="0" smtClean="0"/>
              <a:t>Beşinci düzey</a:t>
            </a:r>
            <a:endParaRPr kumimoji="0" lang="en-US" dirty="0"/>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B173BF9-7C38-49F0-AC39-76B61B6F6C36}" type="datetime1">
              <a:rPr lang="tr-TR" smtClean="0"/>
              <a:pPr/>
              <a:t>15.10.2018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tr-TR" smtClean="0"/>
              <a:t> 11.10.2018                                                                                                                                            TALHA APAK-YMM</a:t>
            </a:r>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3857620" y="6143644"/>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pitchFamily="2" charset="2"/>
        <a:buChar char="v"/>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1571604" y="1285860"/>
            <a:ext cx="7215206" cy="2857520"/>
          </a:xfrm>
        </p:spPr>
        <p:txBody>
          <a:bodyPr>
            <a:normAutofit/>
          </a:bodyPr>
          <a:lstStyle/>
          <a:p>
            <a:pPr algn="ctr"/>
            <a:r>
              <a:rPr lang="tr-TR" smtClean="0"/>
              <a:t>İHRACAT BEDELLERİNİN YURDA GETİRİLMESİ VE BOZDURULMASI HUSUSUNDA GETİRİLEN </a:t>
            </a:r>
            <a:br>
              <a:rPr lang="tr-TR" smtClean="0"/>
            </a:br>
            <a:r>
              <a:rPr lang="tr-TR" smtClean="0"/>
              <a:t>GEÇİCİ / ZORUNLULUK</a:t>
            </a:r>
            <a:endParaRPr lang="tr-TR" dirty="0"/>
          </a:p>
        </p:txBody>
      </p:sp>
      <p:sp>
        <p:nvSpPr>
          <p:cNvPr id="3" name="2 Metin kutusu"/>
          <p:cNvSpPr txBox="1"/>
          <p:nvPr/>
        </p:nvSpPr>
        <p:spPr>
          <a:xfrm>
            <a:off x="0" y="500042"/>
            <a:ext cx="9144000" cy="400110"/>
          </a:xfrm>
          <a:prstGeom prst="rect">
            <a:avLst/>
          </a:prstGeom>
          <a:solidFill>
            <a:schemeClr val="accent1">
              <a:lumMod val="40000"/>
              <a:lumOff val="60000"/>
            </a:schemeClr>
          </a:solidFill>
          <a:ln w="28575">
            <a:solidFill>
              <a:schemeClr val="accent1">
                <a:lumMod val="60000"/>
                <a:lumOff val="40000"/>
              </a:schemeClr>
            </a:solidFill>
          </a:ln>
        </p:spPr>
        <p:txBody>
          <a:bodyPr wrap="square" rtlCol="0">
            <a:spAutoFit/>
          </a:bodyPr>
          <a:lstStyle/>
          <a:p>
            <a:r>
              <a:rPr lang="tr-TR" sz="2000" b="1" dirty="0" smtClean="0">
                <a:solidFill>
                  <a:schemeClr val="bg2">
                    <a:lumMod val="25000"/>
                  </a:schemeClr>
                </a:solidFill>
              </a:rPr>
              <a:t>İSTANBUL YMM ODASI                                                   11 EKİM 2018</a:t>
            </a:r>
            <a:endParaRPr lang="tr-TR" sz="2000" b="1" dirty="0">
              <a:solidFill>
                <a:schemeClr val="bg2">
                  <a:lumMod val="25000"/>
                </a:schemeClr>
              </a:solidFill>
            </a:endParaRPr>
          </a:p>
        </p:txBody>
      </p:sp>
      <p:sp>
        <p:nvSpPr>
          <p:cNvPr id="6" name="5 Metin kutusu"/>
          <p:cNvSpPr txBox="1"/>
          <p:nvPr/>
        </p:nvSpPr>
        <p:spPr>
          <a:xfrm>
            <a:off x="0" y="6072206"/>
            <a:ext cx="9144000" cy="400110"/>
          </a:xfrm>
          <a:prstGeom prst="rect">
            <a:avLst/>
          </a:prstGeom>
          <a:solidFill>
            <a:schemeClr val="accent1">
              <a:lumMod val="60000"/>
              <a:lumOff val="40000"/>
            </a:schemeClr>
          </a:solidFill>
          <a:ln w="28575">
            <a:solidFill>
              <a:schemeClr val="bg1">
                <a:lumMod val="75000"/>
              </a:schemeClr>
            </a:solidFill>
          </a:ln>
        </p:spPr>
        <p:txBody>
          <a:bodyPr wrap="square" rtlCol="0">
            <a:spAutoFit/>
          </a:bodyPr>
          <a:lstStyle/>
          <a:p>
            <a:pPr algn="ctr"/>
            <a:r>
              <a:rPr lang="tr-TR" sz="2000" b="1" dirty="0" smtClean="0">
                <a:solidFill>
                  <a:schemeClr val="bg2">
                    <a:lumMod val="25000"/>
                  </a:schemeClr>
                </a:solidFill>
              </a:rPr>
              <a:t>TALHA APAK – YEMİNLİ MALİ MÜŞAVİR</a:t>
            </a:r>
            <a:endParaRPr lang="tr-TR" sz="2000" b="1" dirty="0">
              <a:solidFill>
                <a:schemeClr val="bg2">
                  <a:lumMod val="25000"/>
                </a:schemeClr>
              </a:solidFill>
            </a:endParaRPr>
          </a:p>
        </p:txBody>
      </p:sp>
    </p:spTree>
  </p:cSld>
  <p:clrMapOvr>
    <a:masterClrMapping/>
  </p:clrMapOvr>
  <p:transition spd="med">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428604"/>
            <a:ext cx="8001056" cy="6215106"/>
          </a:xfrm>
        </p:spPr>
        <p:txBody>
          <a:bodyPr>
            <a:normAutofit fontScale="92500"/>
          </a:bodyPr>
          <a:lstStyle/>
          <a:p>
            <a:pPr>
              <a:buNone/>
            </a:pPr>
            <a:r>
              <a:rPr lang="tr-TR" b="1" dirty="0" smtClean="0"/>
              <a:t>   5. Hesap Kapatma, İhbar ve Ek Süreler</a:t>
            </a:r>
          </a:p>
          <a:p>
            <a:pPr>
              <a:buNone/>
            </a:pPr>
            <a:endParaRPr lang="tr-TR" b="1" dirty="0" smtClean="0"/>
          </a:p>
          <a:p>
            <a:r>
              <a:rPr lang="tr-TR" dirty="0" smtClean="0"/>
              <a:t>Ticari amaçla mal ihracında, bedelleri yurda getirilme süresi içinde gelen ihracat ile ilgili hesaplar </a:t>
            </a:r>
            <a:r>
              <a:rPr lang="tr-TR" b="1" dirty="0" smtClean="0">
                <a:solidFill>
                  <a:srgbClr val="FF0000"/>
                </a:solidFill>
              </a:rPr>
              <a:t>aracı bankalarca kapatılacaktır. </a:t>
            </a:r>
            <a:r>
              <a:rPr lang="tr-TR" dirty="0" smtClean="0"/>
              <a:t>Süresi içinde kapatılmayan ihracat hesapları aracı bankalarca beş iş günü içinde muamelenin safhalarını belirtecek şekilde yazılı olarak ilgili </a:t>
            </a:r>
            <a:r>
              <a:rPr lang="tr-TR" b="1" dirty="0" smtClean="0">
                <a:solidFill>
                  <a:srgbClr val="FF0000"/>
                </a:solidFill>
              </a:rPr>
              <a:t>Vergi Dairesi Başkanlığına veya Vergi Dairesi Müdürlüğüne ihbar edilecektir. </a:t>
            </a:r>
          </a:p>
          <a:p>
            <a:endParaRPr lang="tr-TR" dirty="0" smtClean="0"/>
          </a:p>
          <a:p>
            <a:r>
              <a:rPr lang="tr-TR" dirty="0" smtClean="0"/>
              <a:t>İlgili Vergi Dairesi Başkanlığınca veya Vergi Dairesi Müdürlüğünce, </a:t>
            </a:r>
            <a:r>
              <a:rPr lang="tr-TR" b="1" dirty="0" smtClean="0">
                <a:solidFill>
                  <a:srgbClr val="FF0000"/>
                </a:solidFill>
              </a:rPr>
              <a:t>ihbarı müteakip on iş günü içinde ilgililere hesapların kapatılmasını </a:t>
            </a:r>
            <a:r>
              <a:rPr lang="tr-TR" b="1" dirty="0" err="1" smtClean="0">
                <a:solidFill>
                  <a:srgbClr val="FF0000"/>
                </a:solidFill>
              </a:rPr>
              <a:t>teminen</a:t>
            </a:r>
            <a:r>
              <a:rPr lang="tr-TR" b="1" dirty="0" smtClean="0">
                <a:solidFill>
                  <a:srgbClr val="FF0000"/>
                </a:solidFill>
              </a:rPr>
              <a:t> doksan gün süreli ihtarname gönderilir. </a:t>
            </a:r>
            <a:r>
              <a:rPr lang="tr-TR" dirty="0" smtClean="0"/>
              <a:t>Bu süre içinde hesapların kapatılması veya mücbir sebep hallerinin ya da haklı durumun belgelenmesi gerekecektir. </a:t>
            </a:r>
          </a:p>
          <a:p>
            <a:pPr>
              <a:buNone/>
            </a:pPr>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r>
              <a:rPr kumimoji="0" lang="tr-TR" sz="1200" b="1" i="0" u="none" strike="noStrike" kern="1200" cap="none" spc="0" normalizeH="0" baseline="0" noProof="0" dirty="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9</a:t>
            </a:r>
            <a:endParaRPr lang="tr-TR"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sz="quarter" idx="1"/>
          </p:nvPr>
        </p:nvSpPr>
        <p:spPr>
          <a:xfrm>
            <a:off x="357158" y="571480"/>
            <a:ext cx="7567642" cy="6045348"/>
          </a:xfrm>
        </p:spPr>
        <p:txBody>
          <a:bodyPr>
            <a:normAutofit lnSpcReduction="10000"/>
          </a:bodyPr>
          <a:lstStyle/>
          <a:p>
            <a:r>
              <a:rPr lang="tr-TR" b="1" dirty="0" smtClean="0">
                <a:solidFill>
                  <a:srgbClr val="FF0000"/>
                </a:solidFill>
              </a:rPr>
              <a:t>Mücbir sebeplerin varlığı halinde</a:t>
            </a:r>
            <a:r>
              <a:rPr lang="tr-TR" dirty="0" smtClean="0"/>
              <a:t>, mücbir sebebin devamı müddetince altışar aylık dönemler itibarıyla ilgili Vergi Dairesi Başkanlığınca veya Vergi Dairesi Müdürlüğünce </a:t>
            </a:r>
            <a:r>
              <a:rPr lang="tr-TR" b="1" dirty="0" smtClean="0">
                <a:solidFill>
                  <a:srgbClr val="FF0000"/>
                </a:solidFill>
              </a:rPr>
              <a:t>ek süre verilecektir. </a:t>
            </a:r>
          </a:p>
          <a:p>
            <a:endParaRPr lang="tr-TR" dirty="0" smtClean="0"/>
          </a:p>
          <a:p>
            <a:r>
              <a:rPr lang="tr-TR" dirty="0" smtClean="0"/>
              <a:t>Mücbir sebep halleri dışında kalan haklı durumların varlığı halinde, hesapların kapatılmasına ilişkin altı aya kadar olan ek süre talepleri, firmaların haklı durumu belirten yazılı beyanına istinaden üçer aylık devreler halinde ilgili Vergi Dairesi Başkanlığınca veya Vergi Dairesi Müdürlüğünce, </a:t>
            </a:r>
            <a:r>
              <a:rPr lang="tr-TR" b="1" dirty="0" smtClean="0">
                <a:solidFill>
                  <a:srgbClr val="FF0000"/>
                </a:solidFill>
              </a:rPr>
              <a:t>altı aylık süreden sonraki ek süre talepleri Hazine ve Maliye Bakanlığı tarafından incelenip sonuçlandırılacaktır.</a:t>
            </a:r>
            <a:endParaRPr lang="tr-TR" b="1" dirty="0">
              <a:solidFill>
                <a:srgbClr val="FF0000"/>
              </a:solidFill>
            </a:endParaRPr>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r>
              <a:rPr kumimoji="0" lang="tr-TR" sz="1200" b="1" i="0" u="none" strike="noStrike" kern="1200" cap="none" spc="0" normalizeH="0" baseline="0" noProof="0" dirty="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10</a:t>
            </a:r>
            <a:endParaRPr lang="tr-TR"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sz="quarter" idx="1"/>
          </p:nvPr>
        </p:nvSpPr>
        <p:spPr>
          <a:xfrm>
            <a:off x="285720" y="142852"/>
            <a:ext cx="8215370" cy="6500834"/>
          </a:xfrm>
        </p:spPr>
        <p:txBody>
          <a:bodyPr>
            <a:normAutofit fontScale="92500" lnSpcReduction="20000"/>
          </a:bodyPr>
          <a:lstStyle/>
          <a:p>
            <a:pPr>
              <a:buNone/>
            </a:pPr>
            <a:r>
              <a:rPr lang="tr-TR" b="1" dirty="0" smtClean="0"/>
              <a:t>	6. Mücbir Sebep Halleri ve İhracat Hesaplarının Terkini:</a:t>
            </a:r>
          </a:p>
          <a:p>
            <a:pPr>
              <a:buNone/>
            </a:pPr>
            <a:r>
              <a:rPr lang="tr-TR" dirty="0" smtClean="0"/>
              <a:t> </a:t>
            </a:r>
          </a:p>
          <a:p>
            <a:r>
              <a:rPr lang="tr-TR" dirty="0" smtClean="0"/>
              <a:t>Tebliğde mücbir sebep halleri aşağıdaki şekilde sayılmış </a:t>
            </a:r>
            <a:r>
              <a:rPr lang="tr-TR" b="1" dirty="0" smtClean="0">
                <a:solidFill>
                  <a:srgbClr val="FF0000"/>
                </a:solidFill>
              </a:rPr>
              <a:t>mücbir sebep hallerinin kanıtlanması </a:t>
            </a:r>
            <a:r>
              <a:rPr lang="tr-TR" dirty="0" smtClean="0"/>
              <a:t>da mücbir sebeplerden biri ya da birkaçı nedeniyle ihracat bedelini getirip kapatmayı yapamayan </a:t>
            </a:r>
            <a:r>
              <a:rPr lang="tr-TR" b="1" dirty="0" smtClean="0">
                <a:solidFill>
                  <a:srgbClr val="FF0000"/>
                </a:solidFill>
              </a:rPr>
              <a:t>ihracatçıya yüklenmiştir</a:t>
            </a:r>
            <a:r>
              <a:rPr lang="tr-TR" dirty="0" smtClean="0"/>
              <a:t>.</a:t>
            </a:r>
          </a:p>
          <a:p>
            <a:pPr>
              <a:buNone/>
            </a:pPr>
            <a:r>
              <a:rPr lang="tr-TR" dirty="0" smtClean="0"/>
              <a:t> </a:t>
            </a:r>
          </a:p>
          <a:p>
            <a:pPr lvl="0">
              <a:buNone/>
            </a:pPr>
            <a:r>
              <a:rPr lang="tr-TR" dirty="0" smtClean="0"/>
              <a:t>	</a:t>
            </a:r>
            <a:r>
              <a:rPr lang="tr-TR" b="1" dirty="0" smtClean="0"/>
              <a:t>a)</a:t>
            </a:r>
            <a:r>
              <a:rPr lang="tr-TR" dirty="0" smtClean="0"/>
              <a:t>İthalatçı veya ihracatçı firmanın infisahı, iflası, konkordato ilan etmesi veya faaliyetlerini daimi olarak tatil etmesi, firma hakkında iflasın ertelenmesi kararı verilmesi, şahıs firmalarında firma sahibinin ölümü. </a:t>
            </a:r>
          </a:p>
          <a:p>
            <a:pPr lvl="0">
              <a:buNone/>
            </a:pPr>
            <a:r>
              <a:rPr lang="tr-TR" dirty="0" smtClean="0"/>
              <a:t>	</a:t>
            </a:r>
            <a:r>
              <a:rPr lang="tr-TR" b="1" dirty="0" smtClean="0"/>
              <a:t>b)</a:t>
            </a:r>
            <a:r>
              <a:rPr lang="tr-TR" dirty="0" smtClean="0"/>
              <a:t>Grev, lokavt ve avarya hali.</a:t>
            </a:r>
          </a:p>
          <a:p>
            <a:pPr lvl="0">
              <a:buNone/>
            </a:pPr>
            <a:r>
              <a:rPr lang="tr-TR" dirty="0" smtClean="0"/>
              <a:t>	</a:t>
            </a:r>
            <a:r>
              <a:rPr lang="tr-TR" b="1" dirty="0" smtClean="0"/>
              <a:t>c)</a:t>
            </a:r>
            <a:r>
              <a:rPr lang="tr-TR" dirty="0" smtClean="0"/>
              <a:t>İhracatçı veya ithalatçı memleket resmi makamlarının karar ve işlemleri ya da muhabir bankaların muameleleri dolayısıyla hesapların kapatılmasının imkânsız hale gelmesi.</a:t>
            </a:r>
          </a:p>
          <a:p>
            <a:pPr lvl="0">
              <a:buNone/>
            </a:pPr>
            <a:r>
              <a:rPr lang="tr-TR" dirty="0" smtClean="0"/>
              <a:t>	</a:t>
            </a:r>
            <a:r>
              <a:rPr lang="tr-TR" b="1" dirty="0" smtClean="0"/>
              <a:t>d)</a:t>
            </a:r>
            <a:r>
              <a:rPr lang="tr-TR" dirty="0" smtClean="0"/>
              <a:t>Tabii afet, harp ve abluka hali.</a:t>
            </a:r>
          </a:p>
          <a:p>
            <a:pPr lvl="0">
              <a:buNone/>
            </a:pPr>
            <a:r>
              <a:rPr lang="tr-TR" dirty="0" smtClean="0"/>
              <a:t>	</a:t>
            </a:r>
            <a:r>
              <a:rPr lang="tr-TR" b="1" dirty="0" smtClean="0"/>
              <a:t>e)</a:t>
            </a:r>
            <a:r>
              <a:rPr lang="tr-TR" dirty="0" smtClean="0"/>
              <a:t>Malların kaybı, hasara uğraması veya imha edilmesi.</a:t>
            </a:r>
          </a:p>
          <a:p>
            <a:pPr lvl="0">
              <a:buNone/>
            </a:pPr>
            <a:r>
              <a:rPr lang="tr-TR" dirty="0" smtClean="0"/>
              <a:t>	</a:t>
            </a:r>
            <a:r>
              <a:rPr lang="tr-TR" b="1" dirty="0" smtClean="0"/>
              <a:t>f)</a:t>
            </a:r>
            <a:r>
              <a:rPr lang="tr-TR" dirty="0" smtClean="0"/>
              <a:t>İhtilaf nedeniyle dava açılması veya tahkime başvurulması.</a:t>
            </a:r>
          </a:p>
          <a:p>
            <a:pPr>
              <a:buNone/>
            </a:pPr>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schemeClr val="tx2"/>
                </a:solidFill>
                <a:effectLst/>
                <a:uLnTx/>
                <a:uFillTx/>
                <a:latin typeface="+mn-lt"/>
                <a:ea typeface="+mn-ea"/>
                <a:cs typeface="+mn-cs"/>
              </a:rPr>
              <a:t> </a:t>
            </a:r>
            <a:r>
              <a:rPr kumimoji="0" lang="tr-TR" sz="1200" b="1" i="0" u="none" strike="noStrike" kern="1200" cap="none" spc="0" normalizeH="0" baseline="0" noProof="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11</a:t>
            </a:r>
            <a:endParaRPr lang="tr-TR"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sz="quarter" idx="1"/>
          </p:nvPr>
        </p:nvSpPr>
        <p:spPr>
          <a:xfrm>
            <a:off x="214282" y="357166"/>
            <a:ext cx="8429684" cy="6116786"/>
          </a:xfrm>
        </p:spPr>
        <p:txBody>
          <a:bodyPr/>
          <a:lstStyle/>
          <a:p>
            <a:pPr>
              <a:buNone/>
            </a:pPr>
            <a:r>
              <a:rPr lang="tr-TR" b="1" dirty="0" smtClean="0"/>
              <a:t>7. İhracat Bedellerinde Terkin Edilecek Tutarlar ve Terkin Koşulları:</a:t>
            </a:r>
          </a:p>
          <a:p>
            <a:pPr>
              <a:buNone/>
            </a:pPr>
            <a:endParaRPr lang="tr-TR" b="1" dirty="0" smtClean="0"/>
          </a:p>
          <a:p>
            <a:r>
              <a:rPr lang="tr-TR" dirty="0" smtClean="0"/>
              <a:t>Bakanlık, ihracat bedellerinde terkin edilebilecek tutarları ve koşulları </a:t>
            </a:r>
            <a:r>
              <a:rPr lang="tr-TR" b="1" dirty="0" smtClean="0">
                <a:solidFill>
                  <a:srgbClr val="FF0000"/>
                </a:solidFill>
              </a:rPr>
              <a:t>her bir gümrük beyannamesi itibariyle</a:t>
            </a:r>
            <a:r>
              <a:rPr lang="tr-TR" dirty="0" smtClean="0"/>
              <a:t> belirlemiş olup bu koşullar şöyledir:</a:t>
            </a:r>
          </a:p>
          <a:p>
            <a:endParaRPr lang="tr-TR" dirty="0" smtClean="0"/>
          </a:p>
          <a:p>
            <a:pPr>
              <a:buNone/>
            </a:pPr>
            <a:r>
              <a:rPr lang="tr-TR" dirty="0" smtClean="0"/>
              <a:t>	</a:t>
            </a:r>
            <a:r>
              <a:rPr lang="tr-TR" b="1" dirty="0" smtClean="0"/>
              <a:t>a) </a:t>
            </a:r>
            <a:r>
              <a:rPr lang="tr-TR" b="1" dirty="0" smtClean="0">
                <a:solidFill>
                  <a:srgbClr val="FF0000"/>
                </a:solidFill>
              </a:rPr>
              <a:t>100.000 ABD doları </a:t>
            </a:r>
            <a:r>
              <a:rPr lang="tr-TR" dirty="0" smtClean="0"/>
              <a:t>veya eşitini </a:t>
            </a:r>
            <a:r>
              <a:rPr lang="tr-TR" b="1" dirty="0" smtClean="0">
                <a:solidFill>
                  <a:srgbClr val="FF0000"/>
                </a:solidFill>
              </a:rPr>
              <a:t>aşmamak</a:t>
            </a:r>
            <a:r>
              <a:rPr lang="tr-TR" dirty="0" smtClean="0">
                <a:solidFill>
                  <a:srgbClr val="FF0000"/>
                </a:solidFill>
              </a:rPr>
              <a:t> </a:t>
            </a:r>
            <a:r>
              <a:rPr lang="tr-TR" dirty="0" smtClean="0"/>
              <a:t>üzere, mücbir sebeplerin varlığı dikkate alınmaksızın beyanname veya formda yer alan bedelin </a:t>
            </a:r>
            <a:r>
              <a:rPr lang="tr-TR" b="1" dirty="0" smtClean="0">
                <a:solidFill>
                  <a:srgbClr val="FF0000"/>
                </a:solidFill>
              </a:rPr>
              <a:t>%10</a:t>
            </a:r>
            <a:r>
              <a:rPr lang="tr-TR" dirty="0" smtClean="0"/>
              <a:t>’una kadar noksanlığı olan (sigorta bedellerinden kaynaklanan noksanlıklar dahil) ihracat hesapları doğrudan bankalarca ödeme şekline bakılmaksızın terkin edilerek kapatılabilecek.</a:t>
            </a:r>
          </a:p>
          <a:p>
            <a:pPr>
              <a:buNone/>
            </a:pPr>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schemeClr val="tx2"/>
                </a:solidFill>
                <a:effectLst/>
                <a:uLnTx/>
                <a:uFillTx/>
                <a:latin typeface="+mn-lt"/>
                <a:ea typeface="+mn-ea"/>
                <a:cs typeface="+mn-cs"/>
              </a:rPr>
              <a:t> </a:t>
            </a:r>
            <a:r>
              <a:rPr kumimoji="0" lang="tr-TR" sz="1200" b="1" i="0" u="none" strike="noStrike" kern="1200" cap="none" spc="0" normalizeH="0" baseline="0" noProof="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12</a:t>
            </a:r>
            <a:endParaRPr lang="tr-TR"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28670"/>
            <a:ext cx="7567642" cy="5116654"/>
          </a:xfrm>
        </p:spPr>
        <p:txBody>
          <a:bodyPr/>
          <a:lstStyle/>
          <a:p>
            <a:pPr lvl="0">
              <a:buNone/>
            </a:pPr>
            <a:r>
              <a:rPr lang="tr-TR" dirty="0" smtClean="0"/>
              <a:t>	</a:t>
            </a:r>
            <a:r>
              <a:rPr lang="tr-TR" b="1" dirty="0" smtClean="0"/>
              <a:t>b) </a:t>
            </a:r>
            <a:r>
              <a:rPr lang="tr-TR" b="1" dirty="0" smtClean="0">
                <a:solidFill>
                  <a:srgbClr val="FF0000"/>
                </a:solidFill>
              </a:rPr>
              <a:t>200.000 ABD </a:t>
            </a:r>
            <a:r>
              <a:rPr lang="tr-TR" dirty="0" smtClean="0"/>
              <a:t>doları veya eşitini </a:t>
            </a:r>
            <a:r>
              <a:rPr lang="tr-TR" b="1" dirty="0" smtClean="0">
                <a:solidFill>
                  <a:srgbClr val="FF0000"/>
                </a:solidFill>
              </a:rPr>
              <a:t>aşmamak </a:t>
            </a:r>
            <a:r>
              <a:rPr lang="tr-TR" dirty="0" smtClean="0"/>
              <a:t>üzere, mücbir sebep halleri göz önünde bulundurulmak suretiyle beyanname veya formda yer alan bedelin </a:t>
            </a:r>
            <a:r>
              <a:rPr lang="tr-TR" b="1" dirty="0" smtClean="0">
                <a:solidFill>
                  <a:srgbClr val="FF0000"/>
                </a:solidFill>
              </a:rPr>
              <a:t>% 10</a:t>
            </a:r>
            <a:r>
              <a:rPr lang="tr-TR" dirty="0" smtClean="0"/>
              <a:t>’una kadar açık hesaplar ilgili Vergi Dairesi Başkanlığınca veya Vergi Dairesi Müdürlüğünce terkin edilerek kapatılabilecektir. Ayrıca her bir gümrük beyannamesi itibarıyla, 200.000 ABD doları veya eşitini aşan noksanlığı olan açık hesaplara ilişkin terkin talepleri, mücbir sebepler ile haklı durumlar göz önünde bulundurulmak suretiyle Hazine ve Maliye Bakanlığı tarafından incelenip sonuçlandırılacaktır. </a:t>
            </a:r>
          </a:p>
          <a:p>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r>
              <a:rPr kumimoji="0" lang="tr-TR" sz="1200" b="1" i="0" u="none" strike="noStrike" kern="1200" cap="none" spc="0" normalizeH="0" baseline="0" noProof="0" dirty="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13</a:t>
            </a:r>
            <a:endParaRPr lang="tr-TR"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428604"/>
            <a:ext cx="7467600" cy="1143000"/>
          </a:xfrm>
        </p:spPr>
        <p:txBody>
          <a:bodyPr/>
          <a:lstStyle/>
          <a:p>
            <a:r>
              <a:rPr lang="tr-TR" b="1" dirty="0" smtClean="0"/>
              <a:t>DEĞERLENDİRME VE SONUÇ</a:t>
            </a:r>
            <a:r>
              <a:rPr lang="tr-TR" dirty="0" smtClean="0"/>
              <a:t/>
            </a:r>
            <a:br>
              <a:rPr lang="tr-TR" dirty="0" smtClean="0"/>
            </a:br>
            <a:endParaRPr lang="tr-TR" dirty="0"/>
          </a:p>
        </p:txBody>
      </p:sp>
      <p:sp>
        <p:nvSpPr>
          <p:cNvPr id="3" name="2 İçerik Yer Tutucusu"/>
          <p:cNvSpPr>
            <a:spLocks noGrp="1"/>
          </p:cNvSpPr>
          <p:nvPr>
            <p:ph sz="quarter" idx="1"/>
          </p:nvPr>
        </p:nvSpPr>
        <p:spPr>
          <a:xfrm>
            <a:off x="457200" y="1600200"/>
            <a:ext cx="8043890" cy="5615014"/>
          </a:xfrm>
        </p:spPr>
        <p:txBody>
          <a:bodyPr/>
          <a:lstStyle/>
          <a:p>
            <a:r>
              <a:rPr lang="tr-TR" b="1" dirty="0" smtClean="0"/>
              <a:t>1) </a:t>
            </a:r>
            <a:r>
              <a:rPr lang="tr-TR" dirty="0" smtClean="0"/>
              <a:t>Düzenleme geçici olup, döviz kurunda aniden ortaya çıkan (baskısı) artışı ve döviz kıtlığına yol açabilecek bir </a:t>
            </a:r>
            <a:r>
              <a:rPr lang="tr-TR" b="1" dirty="0" smtClean="0">
                <a:solidFill>
                  <a:srgbClr val="FF0000"/>
                </a:solidFill>
              </a:rPr>
              <a:t>döviz krizi </a:t>
            </a:r>
            <a:r>
              <a:rPr lang="tr-TR" dirty="0" smtClean="0"/>
              <a:t>ortamını engellemek için hızlı ve ani bir şekilde (</a:t>
            </a:r>
            <a:r>
              <a:rPr lang="tr-TR" b="1" dirty="0" smtClean="0">
                <a:solidFill>
                  <a:srgbClr val="FF0000"/>
                </a:solidFill>
              </a:rPr>
              <a:t>olağanüstü</a:t>
            </a:r>
            <a:r>
              <a:rPr lang="tr-TR" dirty="0" smtClean="0"/>
              <a:t>) yapıldığı anlaşılıyor. </a:t>
            </a:r>
          </a:p>
          <a:p>
            <a:pPr>
              <a:buNone/>
            </a:pPr>
            <a:endParaRPr lang="tr-TR" dirty="0" smtClean="0"/>
          </a:p>
          <a:p>
            <a:r>
              <a:rPr lang="tr-TR" b="1" dirty="0" smtClean="0"/>
              <a:t>2) </a:t>
            </a:r>
            <a:r>
              <a:rPr lang="tr-TR" dirty="0" smtClean="0"/>
              <a:t>Düzenlemelerde ihracata aracı olan </a:t>
            </a:r>
            <a:r>
              <a:rPr lang="tr-TR" b="1" dirty="0" smtClean="0">
                <a:solidFill>
                  <a:srgbClr val="FF0000"/>
                </a:solidFill>
              </a:rPr>
              <a:t>bankalara ve vergi idaresine çok kısa süre içerisinde ciddi sorumluluk ve iş yüklenmiş,</a:t>
            </a:r>
            <a:r>
              <a:rPr lang="tr-TR" dirty="0" smtClean="0"/>
              <a:t> mevcut kurumların sistem </a:t>
            </a:r>
            <a:r>
              <a:rPr lang="tr-TR" b="1" dirty="0" smtClean="0">
                <a:solidFill>
                  <a:srgbClr val="FF0000"/>
                </a:solidFill>
              </a:rPr>
              <a:t>alt yapısının </a:t>
            </a:r>
            <a:r>
              <a:rPr lang="tr-TR" dirty="0" smtClean="0"/>
              <a:t>getirilen yükümlülükleri karşılayıp karşılayamayacağı merak konusudur. </a:t>
            </a:r>
          </a:p>
          <a:p>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r>
              <a:rPr kumimoji="0" lang="tr-TR" sz="1200" b="1" i="0" u="none" strike="noStrike" kern="1200" cap="none" spc="0" normalizeH="0" baseline="0" noProof="0" dirty="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14</a:t>
            </a:r>
            <a:endParaRPr lang="tr-TR"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71480"/>
            <a:ext cx="8043890" cy="5902472"/>
          </a:xfrm>
        </p:spPr>
        <p:txBody>
          <a:bodyPr>
            <a:normAutofit lnSpcReduction="10000"/>
          </a:bodyPr>
          <a:lstStyle/>
          <a:p>
            <a:r>
              <a:rPr lang="tr-TR" b="1" dirty="0" smtClean="0"/>
              <a:t>3) </a:t>
            </a:r>
            <a:r>
              <a:rPr lang="tr-TR" dirty="0" smtClean="0"/>
              <a:t>Yapılan düzenlemeler arasında, tebliğ hükümlerine aykırı hareket edenlere uygulanacak müeyyideler belirtilmemiştir; fakat muhtemelen aykırı hareket eden aracı ve ihracatçılara </a:t>
            </a:r>
            <a:r>
              <a:rPr lang="tr-TR" b="1" dirty="0" smtClean="0">
                <a:solidFill>
                  <a:srgbClr val="FF0000"/>
                </a:solidFill>
              </a:rPr>
              <a:t>1567 Sayılı Türk Parasını Koruma Hakkında Kanun’a muhalefet edenlere uygulanan cezaların uygulanabileceği konusu açıklığa kavuşturulmalıdır. </a:t>
            </a:r>
          </a:p>
          <a:p>
            <a:pPr>
              <a:buNone/>
            </a:pPr>
            <a:endParaRPr lang="tr-TR" dirty="0" smtClean="0"/>
          </a:p>
          <a:p>
            <a:r>
              <a:rPr lang="tr-TR" b="1" dirty="0" smtClean="0"/>
              <a:t>4) </a:t>
            </a:r>
            <a:r>
              <a:rPr lang="tr-TR" dirty="0" smtClean="0"/>
              <a:t>Eş zamanlı olarak ithalat ve ihracat işlemini bir arada yapan firmaların ithalat ve ihracat hesaplarının aracı bankalarca, birbiriyle mahsup edilebileceği hükme bağlanmasına rağmen </a:t>
            </a:r>
            <a:r>
              <a:rPr lang="tr-TR" b="1" dirty="0" smtClean="0">
                <a:solidFill>
                  <a:srgbClr val="FF0000"/>
                </a:solidFill>
              </a:rPr>
              <a:t>ithalat ve ihracat hesapları için döviz alım belgesi düzenlenmesi zorunluluğu </a:t>
            </a:r>
            <a:r>
              <a:rPr lang="tr-TR" b="1" u="sng" dirty="0" smtClean="0">
                <a:solidFill>
                  <a:srgbClr val="FF0000"/>
                </a:solidFill>
              </a:rPr>
              <a:t>döviz alış ve satış kurlarının farklı olmasından dolayı firmalara ek mali yükümlükler getirebilecektir.</a:t>
            </a:r>
            <a:endParaRPr lang="tr-TR" b="1" u="sng" dirty="0">
              <a:solidFill>
                <a:srgbClr val="FF0000"/>
              </a:solidFill>
            </a:endParaRPr>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r>
              <a:rPr kumimoji="0" lang="tr-TR" sz="1200" b="1" i="0" u="none" strike="noStrike" kern="1200" cap="none" spc="0" normalizeH="0" baseline="0" noProof="0" dirty="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15</a:t>
            </a:r>
            <a:endParaRPr lang="tr-TR"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28670"/>
            <a:ext cx="7467600" cy="4873752"/>
          </a:xfrm>
        </p:spPr>
        <p:txBody>
          <a:bodyPr/>
          <a:lstStyle/>
          <a:p>
            <a:r>
              <a:rPr lang="tr-TR" b="1" dirty="0" smtClean="0"/>
              <a:t>5) </a:t>
            </a:r>
            <a:r>
              <a:rPr lang="tr-TR" b="1" dirty="0" smtClean="0">
                <a:solidFill>
                  <a:srgbClr val="FF0000"/>
                </a:solidFill>
              </a:rPr>
              <a:t>Holding şirketlerde ihracatçı ve ithalatçı firmaların farklı olması durumunda </a:t>
            </a:r>
            <a:r>
              <a:rPr lang="tr-TR" dirty="0" smtClean="0"/>
              <a:t>mahsup işlemlerinin farklı şirketler arasında yapılıp yapılamayacağı tartışmalıdır. </a:t>
            </a:r>
          </a:p>
          <a:p>
            <a:pPr>
              <a:buNone/>
            </a:pPr>
            <a:endParaRPr lang="tr-TR" dirty="0" smtClean="0"/>
          </a:p>
          <a:p>
            <a:r>
              <a:rPr lang="tr-TR" b="1" dirty="0" smtClean="0"/>
              <a:t>6)</a:t>
            </a:r>
            <a:r>
              <a:rPr lang="tr-TR" dirty="0" smtClean="0"/>
              <a:t> İhracat bedelinin, çok uluslu şirketlerin varlığı nedeniyle ithalatçının bulunduğu farklı bir ülkeden ve </a:t>
            </a:r>
            <a:r>
              <a:rPr lang="tr-TR" b="1" dirty="0" smtClean="0">
                <a:solidFill>
                  <a:srgbClr val="FF0000"/>
                </a:solidFill>
              </a:rPr>
              <a:t>gümrük çıkış beyannamesindeki dövizden farklı bir döviz cinsinden gelmesi durumunda</a:t>
            </a:r>
            <a:r>
              <a:rPr lang="tr-TR" dirty="0" smtClean="0"/>
              <a:t> bunun ihracat bedeli olduğunun nasıl kanıtlanabileceği gibi sorular cevaplanması gerekiyor. </a:t>
            </a:r>
          </a:p>
          <a:p>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schemeClr val="tx2"/>
                </a:solidFill>
                <a:effectLst/>
                <a:uLnTx/>
                <a:uFillTx/>
                <a:latin typeface="+mn-lt"/>
                <a:ea typeface="+mn-ea"/>
                <a:cs typeface="+mn-cs"/>
              </a:rPr>
              <a:t> </a:t>
            </a:r>
            <a:r>
              <a:rPr kumimoji="0" lang="tr-TR" sz="1200" b="1" i="0" u="none" strike="noStrike" kern="1200" cap="none" spc="0" normalizeH="0" baseline="0" noProof="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16</a:t>
            </a:r>
            <a:endParaRPr lang="tr-TR"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857232"/>
            <a:ext cx="7639080" cy="5616720"/>
          </a:xfrm>
        </p:spPr>
        <p:txBody>
          <a:bodyPr/>
          <a:lstStyle/>
          <a:p>
            <a:r>
              <a:rPr lang="tr-TR" b="1" dirty="0" smtClean="0"/>
              <a:t>7) </a:t>
            </a:r>
            <a:r>
              <a:rPr lang="tr-TR" dirty="0" smtClean="0"/>
              <a:t>Tebliğ ile; ihracatçılara ve aracı bankalara ihracat bedellerinin getirilmesi ve hesapların kapatılmasıyla ilgili bir çok şart ve koşul konulmuş olmasına rağmen, </a:t>
            </a:r>
            <a:r>
              <a:rPr lang="tr-TR" b="1" dirty="0" smtClean="0">
                <a:solidFill>
                  <a:srgbClr val="FF0000"/>
                </a:solidFill>
              </a:rPr>
              <a:t>düzenlemenin </a:t>
            </a:r>
            <a:r>
              <a:rPr lang="tr-TR" b="1" u="sng" dirty="0" smtClean="0">
                <a:solidFill>
                  <a:srgbClr val="FF0000"/>
                </a:solidFill>
              </a:rPr>
              <a:t>sadece altı aylık bir süre </a:t>
            </a:r>
            <a:r>
              <a:rPr lang="tr-TR" b="1" dirty="0" smtClean="0">
                <a:solidFill>
                  <a:srgbClr val="FF0000"/>
                </a:solidFill>
              </a:rPr>
              <a:t>için konulmuş olması, ihracatçılar açısından bir nebze olsa da rahatlatıcıdır. </a:t>
            </a:r>
          </a:p>
          <a:p>
            <a:endParaRPr lang="tr-TR" dirty="0" smtClean="0"/>
          </a:p>
          <a:p>
            <a:pPr>
              <a:buNone/>
            </a:pPr>
            <a:r>
              <a:rPr lang="tr-TR" dirty="0" smtClean="0"/>
              <a:t>   Ayrıca, uygulamanın takibi konusunda </a:t>
            </a:r>
            <a:r>
              <a:rPr lang="tr-TR" b="1" dirty="0" smtClean="0">
                <a:solidFill>
                  <a:srgbClr val="FF0000"/>
                </a:solidFill>
              </a:rPr>
              <a:t>vergi idaresine  de yetki </a:t>
            </a:r>
            <a:r>
              <a:rPr lang="tr-TR" dirty="0" smtClean="0"/>
              <a:t>ve sorumluluklar verilmiş bulunuyor. </a:t>
            </a:r>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schemeClr val="tx2"/>
                </a:solidFill>
                <a:effectLst/>
                <a:uLnTx/>
                <a:uFillTx/>
                <a:latin typeface="+mn-lt"/>
                <a:ea typeface="+mn-ea"/>
                <a:cs typeface="+mn-cs"/>
              </a:rPr>
              <a:t> </a:t>
            </a:r>
            <a:r>
              <a:rPr kumimoji="0" lang="tr-TR" sz="1200" b="1" i="0" u="none" strike="noStrike" kern="1200" cap="none" spc="0" normalizeH="0" baseline="0" noProof="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17</a:t>
            </a:r>
            <a:endParaRPr lang="tr-TR"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1071546"/>
            <a:ext cx="8143932" cy="5786454"/>
          </a:xfrm>
        </p:spPr>
        <p:txBody>
          <a:bodyPr>
            <a:normAutofit fontScale="92500" lnSpcReduction="20000"/>
          </a:bodyPr>
          <a:lstStyle/>
          <a:p>
            <a:r>
              <a:rPr lang="tr-TR" b="1" dirty="0" smtClean="0"/>
              <a:t>8) </a:t>
            </a:r>
            <a:r>
              <a:rPr lang="tr-TR" dirty="0" smtClean="0"/>
              <a:t>Tebliğ düzenlemelerinden anlaşılan, ihracat bedellerinin tamamının </a:t>
            </a:r>
            <a:r>
              <a:rPr lang="tr-TR" b="1" dirty="0" smtClean="0">
                <a:solidFill>
                  <a:srgbClr val="FF0000"/>
                </a:solidFill>
              </a:rPr>
              <a:t>yüz seksen gün </a:t>
            </a:r>
            <a:r>
              <a:rPr lang="tr-TR" dirty="0" smtClean="0"/>
              <a:t>içerisinde yurda getirilmesinin ve döviz cinsinden ise </a:t>
            </a:r>
            <a:r>
              <a:rPr lang="tr-TR" b="1" dirty="0" smtClean="0">
                <a:solidFill>
                  <a:srgbClr val="FF0000"/>
                </a:solidFill>
              </a:rPr>
              <a:t>en az yüzde sekseninin </a:t>
            </a:r>
            <a:r>
              <a:rPr lang="tr-TR" dirty="0" smtClean="0"/>
              <a:t>bir bankada satılarak </a:t>
            </a:r>
            <a:r>
              <a:rPr lang="tr-TR" b="1" dirty="0" smtClean="0">
                <a:solidFill>
                  <a:srgbClr val="FF0000"/>
                </a:solidFill>
              </a:rPr>
              <a:t>döviz alım belgesine</a:t>
            </a:r>
            <a:r>
              <a:rPr lang="tr-TR" dirty="0" smtClean="0"/>
              <a:t>, Türk lirası cinsinden ise döviz transfer belgesine bağlanmasının zorunlu olduğu, ihracat bedelinin </a:t>
            </a:r>
            <a:r>
              <a:rPr lang="tr-TR" b="1" dirty="0" smtClean="0">
                <a:solidFill>
                  <a:srgbClr val="FF0000"/>
                </a:solidFill>
              </a:rPr>
              <a:t>yüzde 10’luk kısmının </a:t>
            </a:r>
            <a:r>
              <a:rPr lang="tr-TR" dirty="0" smtClean="0"/>
              <a:t>belirli koşullarla yetkili idareler tarafından terkin edilebileceği, yani</a:t>
            </a:r>
            <a:r>
              <a:rPr lang="tr-TR" b="1" dirty="0" smtClean="0">
                <a:solidFill>
                  <a:srgbClr val="FF0000"/>
                </a:solidFill>
              </a:rPr>
              <a:t> yüzde onluk </a:t>
            </a:r>
            <a:r>
              <a:rPr lang="tr-TR" dirty="0" smtClean="0"/>
              <a:t>kısmın da</a:t>
            </a:r>
            <a:r>
              <a:rPr lang="tr-TR" b="1" dirty="0" smtClean="0">
                <a:solidFill>
                  <a:srgbClr val="FF0000"/>
                </a:solidFill>
              </a:rPr>
              <a:t> serbest tasarruf </a:t>
            </a:r>
            <a:r>
              <a:rPr lang="tr-TR" dirty="0" smtClean="0"/>
              <a:t>edilebileceği şeklindedir. </a:t>
            </a:r>
          </a:p>
          <a:p>
            <a:endParaRPr lang="tr-TR" dirty="0" smtClean="0"/>
          </a:p>
          <a:p>
            <a:r>
              <a:rPr lang="tr-TR" b="1" dirty="0" smtClean="0"/>
              <a:t>9) </a:t>
            </a:r>
            <a:r>
              <a:rPr lang="tr-TR" dirty="0" smtClean="0"/>
              <a:t>Tebliğdeki düzenlemelerin aksine hareket eden ihracatçılara kesilecek cezaların yer almadığı görülmektedir;  ancak, yer almamasına rağmen 1567 Sayılı TPKKH Kanunda, </a:t>
            </a:r>
            <a:r>
              <a:rPr lang="tr-TR" b="1" dirty="0" smtClean="0">
                <a:solidFill>
                  <a:srgbClr val="FF0000"/>
                </a:solidFill>
              </a:rPr>
              <a:t>kambiyo mevzuatına aykırı olarak kambiyo işlemi yapacak olanlara uygulanacak cezaların uygulanabileceğinin unutulmaması gerekir. </a:t>
            </a:r>
            <a:r>
              <a:rPr lang="tr-TR" dirty="0" smtClean="0"/>
              <a:t>Olası </a:t>
            </a:r>
            <a:r>
              <a:rPr lang="tr-TR" b="1" dirty="0" smtClean="0">
                <a:solidFill>
                  <a:srgbClr val="FF0000"/>
                </a:solidFill>
              </a:rPr>
              <a:t>cezaların en azından geçiş dönemi (altı aylık) için yumuşatılmasında </a:t>
            </a:r>
            <a:r>
              <a:rPr lang="tr-TR" dirty="0" smtClean="0"/>
              <a:t>ihracatçı ve aracı bankalar açısından fayda bulunmaktadır. </a:t>
            </a:r>
          </a:p>
          <a:p>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schemeClr val="tx2"/>
                </a:solidFill>
                <a:effectLst/>
                <a:uLnTx/>
                <a:uFillTx/>
                <a:latin typeface="+mn-lt"/>
                <a:ea typeface="+mn-ea"/>
                <a:cs typeface="+mn-cs"/>
              </a:rPr>
              <a:t> </a:t>
            </a:r>
            <a:r>
              <a:rPr kumimoji="0" lang="tr-TR" sz="1200" b="1" i="0" u="none" strike="noStrike" kern="1200" cap="none" spc="0" normalizeH="0" baseline="0" noProof="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18</a:t>
            </a:r>
            <a:endParaRPr lang="tr-TR"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571480"/>
            <a:ext cx="7467600" cy="1143000"/>
          </a:xfrm>
        </p:spPr>
        <p:txBody>
          <a:bodyPr>
            <a:normAutofit/>
          </a:bodyPr>
          <a:lstStyle/>
          <a:p>
            <a:r>
              <a:rPr lang="tr-TR" sz="2800" b="1" i="1" u="sng" dirty="0" smtClean="0"/>
              <a:t>ÖZET:</a:t>
            </a:r>
            <a:r>
              <a:rPr lang="tr-TR" sz="2800" i="1" dirty="0" smtClean="0"/>
              <a:t/>
            </a:r>
            <a:br>
              <a:rPr lang="tr-TR" sz="2800" i="1" dirty="0" smtClean="0"/>
            </a:br>
            <a:endParaRPr lang="tr-TR" sz="2800" i="1" dirty="0"/>
          </a:p>
        </p:txBody>
      </p:sp>
      <p:sp>
        <p:nvSpPr>
          <p:cNvPr id="3" name="2 İçerik Yer Tutucusu"/>
          <p:cNvSpPr>
            <a:spLocks noGrp="1"/>
          </p:cNvSpPr>
          <p:nvPr>
            <p:ph sz="quarter" idx="1"/>
          </p:nvPr>
        </p:nvSpPr>
        <p:spPr/>
        <p:txBody>
          <a:bodyPr/>
          <a:lstStyle/>
          <a:p>
            <a:pPr>
              <a:buFont typeface="Wingdings" pitchFamily="2" charset="2"/>
              <a:buChar char="v"/>
            </a:pPr>
            <a:r>
              <a:rPr lang="tr-TR" b="1" i="1" dirty="0" smtClean="0"/>
              <a:t>8 Şubat 2008 tarihinden beri süregelen ihracat bedellerinin Türkiye’ye getirilmesindeki ve tasarrufu konusundaki serbestliğe, </a:t>
            </a:r>
            <a:r>
              <a:rPr lang="tr-TR" b="1" i="1" dirty="0" smtClean="0">
                <a:solidFill>
                  <a:srgbClr val="FF0000"/>
                </a:solidFill>
              </a:rPr>
              <a:t>4 Eylül 2018 </a:t>
            </a:r>
            <a:r>
              <a:rPr lang="tr-TR" b="1" i="1" dirty="0" smtClean="0"/>
              <a:t>tarihinde </a:t>
            </a:r>
            <a:r>
              <a:rPr lang="tr-TR" b="1" i="1" dirty="0" smtClean="0">
                <a:solidFill>
                  <a:srgbClr val="FF0000"/>
                </a:solidFill>
              </a:rPr>
              <a:t>altı aylık </a:t>
            </a:r>
            <a:r>
              <a:rPr lang="tr-TR" b="1" i="1" dirty="0" smtClean="0"/>
              <a:t>bir süre için son verildi.   </a:t>
            </a:r>
          </a:p>
          <a:p>
            <a:pPr>
              <a:buFont typeface="Wingdings" pitchFamily="2" charset="2"/>
              <a:buChar char="v"/>
            </a:pPr>
            <a:r>
              <a:rPr lang="tr-TR" b="1" i="1" dirty="0" smtClean="0">
                <a:solidFill>
                  <a:srgbClr val="FF0000"/>
                </a:solidFill>
              </a:rPr>
              <a:t>4 Eylül 2018 </a:t>
            </a:r>
            <a:r>
              <a:rPr lang="tr-TR" b="1" i="1" dirty="0" smtClean="0"/>
              <a:t>tarihinden itibaren yapılan ihracatlara ilişkin, döviz ya da Türk Lirası cinsinden bedellerin en geç </a:t>
            </a:r>
            <a:r>
              <a:rPr lang="tr-TR" b="1" i="1" dirty="0" smtClean="0">
                <a:solidFill>
                  <a:srgbClr val="FF0000"/>
                </a:solidFill>
              </a:rPr>
              <a:t>180</a:t>
            </a:r>
            <a:r>
              <a:rPr lang="tr-TR" b="1" i="1" dirty="0" smtClean="0"/>
              <a:t> gün içinde aracı bankaya transfer edilmesi ve döviz ise en az </a:t>
            </a:r>
            <a:r>
              <a:rPr lang="tr-TR" b="1" i="1" dirty="0" smtClean="0">
                <a:solidFill>
                  <a:srgbClr val="FF0000"/>
                </a:solidFill>
              </a:rPr>
              <a:t>yüzde seksen</a:t>
            </a:r>
            <a:r>
              <a:rPr lang="tr-TR" b="1" i="1" dirty="0" smtClean="0"/>
              <a:t>’inin bir bankaya satılması zorunlu hale getirildi.</a:t>
            </a:r>
            <a:endParaRPr lang="tr-TR" b="1" dirty="0"/>
          </a:p>
        </p:txBody>
      </p:sp>
      <p:sp>
        <p:nvSpPr>
          <p:cNvPr id="5" name="4 Altbilgi Yer Tutucusu"/>
          <p:cNvSpPr>
            <a:spLocks noGrp="1"/>
          </p:cNvSpPr>
          <p:nvPr>
            <p:ph type="ftr" sz="quarter" idx="16"/>
          </p:nvPr>
        </p:nvSpPr>
        <p:spPr>
          <a:xfrm>
            <a:off x="0" y="6572272"/>
            <a:ext cx="9144000" cy="285728"/>
          </a:xfrm>
        </p:spPr>
        <p:txBody>
          <a:bodyPr/>
          <a:lstStyle/>
          <a:p>
            <a:r>
              <a:rPr lang="tr-TR" b="1" smtClean="0"/>
              <a:t> 11.10.2018                                                                                                                                            TALHA APAK-YMM</a:t>
            </a:r>
            <a:endParaRPr lang="tr-TR" b="1" dirty="0"/>
          </a:p>
        </p:txBody>
      </p:sp>
      <p:sp>
        <p:nvSpPr>
          <p:cNvPr id="6" name="5 Slayt Numarası Yer Tutucusu"/>
          <p:cNvSpPr>
            <a:spLocks noGrp="1"/>
          </p:cNvSpPr>
          <p:nvPr>
            <p:ph type="sldNum" sz="quarter" idx="15"/>
          </p:nvPr>
        </p:nvSpPr>
        <p:spPr/>
        <p:txBody>
          <a:bodyPr/>
          <a:lstStyle/>
          <a:p>
            <a:r>
              <a:rPr lang="tr-TR" dirty="0" smtClean="0"/>
              <a:t>1</a:t>
            </a:r>
            <a:endParaRPr lang="tr-TR"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42844" y="357166"/>
            <a:ext cx="8286808" cy="6188224"/>
          </a:xfrm>
        </p:spPr>
        <p:txBody>
          <a:bodyPr>
            <a:normAutofit/>
          </a:bodyPr>
          <a:lstStyle/>
          <a:p>
            <a:pPr>
              <a:buNone/>
            </a:pPr>
            <a:endParaRPr lang="tr-TR" dirty="0" smtClean="0"/>
          </a:p>
          <a:p>
            <a:r>
              <a:rPr lang="tr-TR" b="1" dirty="0" smtClean="0"/>
              <a:t>10) </a:t>
            </a:r>
            <a:r>
              <a:rPr lang="tr-TR" dirty="0" smtClean="0"/>
              <a:t>Maliye Bakanlığının bu geçici düzenlemeyle sınırlı olmak üzere </a:t>
            </a:r>
            <a:r>
              <a:rPr lang="tr-TR" b="1" dirty="0" smtClean="0">
                <a:solidFill>
                  <a:srgbClr val="FF0000"/>
                </a:solidFill>
              </a:rPr>
              <a:t>KDV iadelerinde; </a:t>
            </a:r>
            <a:r>
              <a:rPr lang="tr-TR" dirty="0" smtClean="0"/>
              <a:t>ihracat bedelinin zamanında yurda getirilmesi ve </a:t>
            </a:r>
            <a:r>
              <a:rPr lang="tr-TR" b="1" dirty="0" smtClean="0">
                <a:solidFill>
                  <a:srgbClr val="FF0000"/>
                </a:solidFill>
              </a:rPr>
              <a:t>yüzde sekseninin zamanında </a:t>
            </a:r>
            <a:r>
              <a:rPr lang="tr-TR" dirty="0" smtClean="0"/>
              <a:t>döviz alım belgesine bağlanmış olmasını, tam iade yapılması için </a:t>
            </a:r>
            <a:r>
              <a:rPr lang="tr-TR" b="1" dirty="0" smtClean="0">
                <a:solidFill>
                  <a:srgbClr val="FF0000"/>
                </a:solidFill>
              </a:rPr>
              <a:t>yeterli görmesi </a:t>
            </a:r>
            <a:r>
              <a:rPr lang="tr-TR" dirty="0" smtClean="0"/>
              <a:t>gerekir. </a:t>
            </a:r>
            <a:r>
              <a:rPr lang="tr-TR" b="1" dirty="0" smtClean="0">
                <a:solidFill>
                  <a:srgbClr val="FF0000"/>
                </a:solidFill>
              </a:rPr>
              <a:t> </a:t>
            </a:r>
          </a:p>
          <a:p>
            <a:pPr>
              <a:buNone/>
            </a:pPr>
            <a:r>
              <a:rPr lang="tr-TR" b="1" dirty="0" smtClean="0">
                <a:solidFill>
                  <a:srgbClr val="FF0000"/>
                </a:solidFill>
              </a:rPr>
              <a:t>   </a:t>
            </a:r>
          </a:p>
          <a:p>
            <a:pPr>
              <a:buNone/>
            </a:pPr>
            <a:r>
              <a:rPr lang="tr-TR" dirty="0" smtClean="0"/>
              <a:t>   Kaldı ki, geçici bu düzenlemeyi kapsayan ihracat işlemlerinde vergi idaresinin de bir ”</a:t>
            </a:r>
            <a:r>
              <a:rPr lang="tr-TR" b="1" dirty="0" smtClean="0">
                <a:solidFill>
                  <a:srgbClr val="FF0000"/>
                </a:solidFill>
              </a:rPr>
              <a:t>özel hesap dönemi</a:t>
            </a:r>
            <a:r>
              <a:rPr lang="tr-TR" dirty="0" smtClean="0"/>
              <a:t>” gibi önem vermesi gerekiyor. </a:t>
            </a:r>
            <a:r>
              <a:rPr lang="tr-TR" dirty="0" smtClean="0"/>
              <a:t>Diğer bir ifadeyle düzenleme; </a:t>
            </a:r>
            <a:r>
              <a:rPr lang="tr-TR" b="1" dirty="0" smtClean="0">
                <a:solidFill>
                  <a:srgbClr val="FF0000"/>
                </a:solidFill>
              </a:rPr>
              <a:t>4 Eylül 2018 – 3 Eylül 2019</a:t>
            </a:r>
            <a:r>
              <a:rPr lang="tr-TR" dirty="0" smtClean="0">
                <a:solidFill>
                  <a:srgbClr val="FF0000"/>
                </a:solidFill>
              </a:rPr>
              <a:t> </a:t>
            </a:r>
            <a:r>
              <a:rPr lang="tr-TR" dirty="0" smtClean="0"/>
              <a:t>dönemi içerisinde gerçekleşen ihracatların </a:t>
            </a:r>
            <a:r>
              <a:rPr lang="tr-TR" b="1" dirty="0" smtClean="0"/>
              <a:t>(</a:t>
            </a:r>
            <a:r>
              <a:rPr lang="tr-TR" b="1" dirty="0" smtClean="0">
                <a:solidFill>
                  <a:srgbClr val="FF0000"/>
                </a:solidFill>
              </a:rPr>
              <a:t>GB</a:t>
            </a:r>
            <a:r>
              <a:rPr lang="tr-TR" dirty="0" smtClean="0"/>
              <a:t>) Gümrük Beyannameleriyle sınırlıdır.  </a:t>
            </a:r>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schemeClr val="tx2"/>
                </a:solidFill>
                <a:effectLst/>
                <a:uLnTx/>
                <a:uFillTx/>
                <a:latin typeface="+mn-lt"/>
                <a:ea typeface="+mn-ea"/>
                <a:cs typeface="+mn-cs"/>
              </a:rPr>
              <a:t> </a:t>
            </a:r>
            <a:r>
              <a:rPr kumimoji="0" lang="tr-TR" sz="1200" b="1" i="0" u="none" strike="noStrike" kern="1200" cap="none" spc="0" normalizeH="0" baseline="0" noProof="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19</a:t>
            </a:r>
            <a:endParaRPr lang="tr-TR"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500042"/>
            <a:ext cx="7467600" cy="1143000"/>
          </a:xfrm>
        </p:spPr>
        <p:txBody>
          <a:bodyPr/>
          <a:lstStyle/>
          <a:p>
            <a:r>
              <a:rPr lang="tr-TR" b="1" dirty="0" smtClean="0"/>
              <a:t>YASAL DAYANAK  </a:t>
            </a:r>
            <a:r>
              <a:rPr lang="tr-TR" dirty="0" smtClean="0"/>
              <a:t/>
            </a:r>
            <a:br>
              <a:rPr lang="tr-TR" dirty="0" smtClean="0"/>
            </a:br>
            <a:endParaRPr lang="tr-TR" dirty="0"/>
          </a:p>
        </p:txBody>
      </p:sp>
      <p:sp>
        <p:nvSpPr>
          <p:cNvPr id="3" name="2 İçerik Yer Tutucusu"/>
          <p:cNvSpPr>
            <a:spLocks noGrp="1"/>
          </p:cNvSpPr>
          <p:nvPr>
            <p:ph sz="quarter" idx="1"/>
          </p:nvPr>
        </p:nvSpPr>
        <p:spPr>
          <a:xfrm>
            <a:off x="285720" y="1214422"/>
            <a:ext cx="8143932" cy="5643578"/>
          </a:xfrm>
        </p:spPr>
        <p:txBody>
          <a:bodyPr>
            <a:normAutofit/>
          </a:bodyPr>
          <a:lstStyle/>
          <a:p>
            <a:r>
              <a:rPr lang="tr-TR" b="1" dirty="0" smtClean="0">
                <a:solidFill>
                  <a:srgbClr val="FF0000"/>
                </a:solidFill>
              </a:rPr>
              <a:t>4 Eylül 2018</a:t>
            </a:r>
            <a:r>
              <a:rPr lang="tr-TR" dirty="0" smtClean="0">
                <a:solidFill>
                  <a:srgbClr val="FF0000"/>
                </a:solidFill>
              </a:rPr>
              <a:t> </a:t>
            </a:r>
            <a:r>
              <a:rPr lang="tr-TR" dirty="0" smtClean="0"/>
              <a:t>tarih ve 30525 Sayılı Resmi Gazetede yayınlanan Türk Parası Kıymetini Koruma Hakkında (TPKKH) 32 Sayılı Karara İlişkin “İhracat Bedelleri” konulu</a:t>
            </a:r>
            <a:r>
              <a:rPr lang="tr-TR" dirty="0" smtClean="0">
                <a:solidFill>
                  <a:srgbClr val="FF0000"/>
                </a:solidFill>
              </a:rPr>
              <a:t> </a:t>
            </a:r>
            <a:r>
              <a:rPr lang="tr-TR" b="1" dirty="0" smtClean="0">
                <a:solidFill>
                  <a:srgbClr val="FF0000"/>
                </a:solidFill>
              </a:rPr>
              <a:t>2018-32/48</a:t>
            </a:r>
            <a:r>
              <a:rPr lang="tr-TR" dirty="0" smtClean="0">
                <a:solidFill>
                  <a:srgbClr val="FF0000"/>
                </a:solidFill>
              </a:rPr>
              <a:t> </a:t>
            </a:r>
            <a:r>
              <a:rPr lang="tr-TR" dirty="0" smtClean="0"/>
              <a:t>Sayılı Tebliğ ile ihracat bedellerinin yurda getirilmesinin usul ve esasları, </a:t>
            </a:r>
            <a:r>
              <a:rPr lang="tr-TR" b="1" dirty="0" smtClean="0">
                <a:solidFill>
                  <a:srgbClr val="FF0000"/>
                </a:solidFill>
              </a:rPr>
              <a:t>10 yıllık</a:t>
            </a:r>
            <a:r>
              <a:rPr lang="tr-TR" dirty="0" smtClean="0">
                <a:solidFill>
                  <a:srgbClr val="FF0000"/>
                </a:solidFill>
              </a:rPr>
              <a:t> </a:t>
            </a:r>
            <a:r>
              <a:rPr lang="tr-TR" dirty="0" smtClean="0"/>
              <a:t>bir serbesti döneminden sonra değişikliğe uğrayarak, </a:t>
            </a:r>
            <a:r>
              <a:rPr lang="tr-TR" b="1" dirty="0" smtClean="0">
                <a:solidFill>
                  <a:srgbClr val="FF0000"/>
                </a:solidFill>
              </a:rPr>
              <a:t>altı aylık geçici bir süreyle</a:t>
            </a:r>
            <a:r>
              <a:rPr lang="tr-TR" dirty="0" smtClean="0">
                <a:solidFill>
                  <a:srgbClr val="FF0000"/>
                </a:solidFill>
              </a:rPr>
              <a:t> </a:t>
            </a:r>
            <a:r>
              <a:rPr lang="tr-TR" dirty="0" smtClean="0"/>
              <a:t>yeniden belirlenmiştir. </a:t>
            </a:r>
          </a:p>
          <a:p>
            <a:endParaRPr lang="tr-TR" dirty="0" smtClean="0"/>
          </a:p>
          <a:p>
            <a:r>
              <a:rPr lang="tr-TR" dirty="0" smtClean="0"/>
              <a:t>İlgili Tebliğ; </a:t>
            </a:r>
            <a:r>
              <a:rPr lang="tr-TR" b="1" dirty="0" smtClean="0">
                <a:solidFill>
                  <a:srgbClr val="FF0000"/>
                </a:solidFill>
              </a:rPr>
              <a:t>4 Eylül 2018 – 3 Eylül 2019</a:t>
            </a:r>
            <a:r>
              <a:rPr lang="tr-TR" dirty="0" smtClean="0">
                <a:solidFill>
                  <a:srgbClr val="FF0000"/>
                </a:solidFill>
              </a:rPr>
              <a:t> </a:t>
            </a:r>
            <a:r>
              <a:rPr lang="tr-TR" dirty="0" smtClean="0"/>
              <a:t>döneminde gerçekleşen ihracat bedellerinin yurda getirilme usul ve süreleri ile ihracat bedellerinin ödeme şekillerini, istisnaları ve ihracat taahhütlerinin kapatılması gibi konuları düzenlemiş bulunuyor. </a:t>
            </a:r>
            <a:endParaRPr lang="tr-TR" dirty="0"/>
          </a:p>
        </p:txBody>
      </p:sp>
      <p:sp>
        <p:nvSpPr>
          <p:cNvPr id="5" name="4 Altbilgi Yer Tutucusu"/>
          <p:cNvSpPr>
            <a:spLocks noGrp="1"/>
          </p:cNvSpPr>
          <p:nvPr>
            <p:ph type="ftr" sz="quarter" idx="16"/>
          </p:nvPr>
        </p:nvSpPr>
        <p:spPr>
          <a:xfrm>
            <a:off x="0" y="6572272"/>
            <a:ext cx="9144000" cy="285728"/>
          </a:xfrm>
        </p:spPr>
        <p:txBody>
          <a:bodyPr/>
          <a:lstStyle/>
          <a:p>
            <a:r>
              <a:rPr lang="tr-TR" dirty="0" smtClean="0"/>
              <a:t> </a:t>
            </a:r>
            <a:r>
              <a:rPr lang="tr-TR" b="1" dirty="0" smtClean="0"/>
              <a:t>11.10.2018                                                                                                                                            TALHA APAK-YMM</a:t>
            </a:r>
            <a:endParaRPr lang="tr-TR" b="1" dirty="0"/>
          </a:p>
        </p:txBody>
      </p:sp>
      <p:sp>
        <p:nvSpPr>
          <p:cNvPr id="6" name="5 Slayt Numarası Yer Tutucusu"/>
          <p:cNvSpPr>
            <a:spLocks noGrp="1"/>
          </p:cNvSpPr>
          <p:nvPr>
            <p:ph type="sldNum" sz="quarter" idx="15"/>
          </p:nvPr>
        </p:nvSpPr>
        <p:spPr/>
        <p:txBody>
          <a:bodyPr/>
          <a:lstStyle/>
          <a:p>
            <a:r>
              <a:rPr lang="tr-TR" dirty="0" smtClean="0"/>
              <a:t>2</a:t>
            </a:r>
            <a:endParaRPr lang="tr-TR" dirty="0"/>
          </a:p>
        </p:txBody>
      </p:sp>
    </p:spTree>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329642" cy="1582726"/>
          </a:xfrm>
        </p:spPr>
        <p:txBody>
          <a:bodyPr>
            <a:normAutofit/>
          </a:bodyPr>
          <a:lstStyle/>
          <a:p>
            <a:r>
              <a:rPr lang="tr-TR" b="1" dirty="0" smtClean="0"/>
              <a:t>YENİ DÜZENLEMENİN USUL VE ESASLARI</a:t>
            </a:r>
            <a:r>
              <a:rPr lang="tr-TR" dirty="0" smtClean="0"/>
              <a:t/>
            </a:r>
            <a:br>
              <a:rPr lang="tr-TR" dirty="0" smtClean="0"/>
            </a:br>
            <a:endParaRPr lang="tr-TR" dirty="0"/>
          </a:p>
        </p:txBody>
      </p:sp>
      <p:sp>
        <p:nvSpPr>
          <p:cNvPr id="3" name="2 İçerik Yer Tutucusu"/>
          <p:cNvSpPr>
            <a:spLocks noGrp="1"/>
          </p:cNvSpPr>
          <p:nvPr>
            <p:ph sz="quarter" idx="1"/>
          </p:nvPr>
        </p:nvSpPr>
        <p:spPr>
          <a:xfrm>
            <a:off x="428596" y="1571612"/>
            <a:ext cx="7858180" cy="5143536"/>
          </a:xfrm>
        </p:spPr>
        <p:txBody>
          <a:bodyPr>
            <a:normAutofit fontScale="92500"/>
          </a:bodyPr>
          <a:lstStyle/>
          <a:p>
            <a:pPr marL="457200" indent="-457200">
              <a:buNone/>
            </a:pPr>
            <a:r>
              <a:rPr lang="tr-TR" b="1" dirty="0" smtClean="0"/>
              <a:t>   1. Standart İhracat Bedellerinin Getirilmesi:</a:t>
            </a:r>
          </a:p>
          <a:p>
            <a:pPr marL="457200" indent="-457200">
              <a:buNone/>
            </a:pPr>
            <a:endParaRPr lang="tr-TR" dirty="0" smtClean="0"/>
          </a:p>
          <a:p>
            <a:r>
              <a:rPr lang="tr-TR" u="sng" dirty="0" smtClean="0"/>
              <a:t>Genel olarak;</a:t>
            </a:r>
            <a:r>
              <a:rPr lang="tr-TR" dirty="0" smtClean="0"/>
              <a:t> yapılan ihracat işlemlerine ilişkin bedellerin tamamının, fiili ihraç tarihinden itibaren en geç </a:t>
            </a:r>
            <a:r>
              <a:rPr lang="tr-TR" b="1" dirty="0" smtClean="0">
                <a:solidFill>
                  <a:srgbClr val="FF0000"/>
                </a:solidFill>
              </a:rPr>
              <a:t>180</a:t>
            </a:r>
            <a:r>
              <a:rPr lang="tr-TR" dirty="0" smtClean="0"/>
              <a:t> gün içerisinde aracı bankalar vasıtasıyla yurda getirilmesi, getirilen bu bedellerin en az </a:t>
            </a:r>
            <a:r>
              <a:rPr lang="tr-TR" b="1" dirty="0" smtClean="0">
                <a:solidFill>
                  <a:srgbClr val="FF0000"/>
                </a:solidFill>
              </a:rPr>
              <a:t>yüzde sekseninin</a:t>
            </a:r>
            <a:r>
              <a:rPr lang="tr-TR" dirty="0" smtClean="0"/>
              <a:t> bir bankaya satılarak Döviz Alım Belgesi </a:t>
            </a:r>
            <a:r>
              <a:rPr lang="tr-TR" dirty="0" smtClean="0">
                <a:solidFill>
                  <a:srgbClr val="FF0000"/>
                </a:solidFill>
              </a:rPr>
              <a:t>(</a:t>
            </a:r>
            <a:r>
              <a:rPr lang="tr-TR" b="1" dirty="0" smtClean="0">
                <a:solidFill>
                  <a:srgbClr val="FF0000"/>
                </a:solidFill>
              </a:rPr>
              <a:t>DAB</a:t>
            </a:r>
            <a:r>
              <a:rPr lang="tr-TR" dirty="0" smtClean="0">
                <a:solidFill>
                  <a:srgbClr val="FF0000"/>
                </a:solidFill>
              </a:rPr>
              <a:t>)</a:t>
            </a:r>
            <a:r>
              <a:rPr lang="tr-TR" dirty="0" smtClean="0"/>
              <a:t> ne, Türk Lirası ise Türk Parası Transfer Belgesi </a:t>
            </a:r>
            <a:r>
              <a:rPr lang="tr-TR" dirty="0" smtClean="0">
                <a:solidFill>
                  <a:srgbClr val="FF0000"/>
                </a:solidFill>
              </a:rPr>
              <a:t>(</a:t>
            </a:r>
            <a:r>
              <a:rPr lang="tr-TR" b="1" dirty="0" smtClean="0">
                <a:solidFill>
                  <a:srgbClr val="FF0000"/>
                </a:solidFill>
              </a:rPr>
              <a:t>TPTB</a:t>
            </a:r>
            <a:r>
              <a:rPr lang="tr-TR" dirty="0" smtClean="0"/>
              <a:t>) ne belgesine bağlanması zorunludur.</a:t>
            </a:r>
          </a:p>
          <a:p>
            <a:pPr>
              <a:buNone/>
            </a:pPr>
            <a:endParaRPr lang="tr-TR" dirty="0" smtClean="0"/>
          </a:p>
          <a:p>
            <a:r>
              <a:rPr lang="tr-TR" dirty="0" smtClean="0"/>
              <a:t>İhracat bedelinin yolcu beraberinde </a:t>
            </a:r>
            <a:r>
              <a:rPr lang="tr-TR" b="1" dirty="0" smtClean="0">
                <a:solidFill>
                  <a:srgbClr val="FF0000"/>
                </a:solidFill>
              </a:rPr>
              <a:t>efektif olarak</a:t>
            </a:r>
            <a:r>
              <a:rPr lang="tr-TR" dirty="0" smtClean="0">
                <a:solidFill>
                  <a:srgbClr val="FF0000"/>
                </a:solidFill>
              </a:rPr>
              <a:t> </a:t>
            </a:r>
            <a:r>
              <a:rPr lang="tr-TR" dirty="0" smtClean="0"/>
              <a:t>yurda getirilmesi halinde gümrük idarelerine beyan edilerek Döviz Beyan Tutanağı </a:t>
            </a:r>
            <a:r>
              <a:rPr lang="tr-TR" dirty="0" smtClean="0">
                <a:solidFill>
                  <a:srgbClr val="FF0000"/>
                </a:solidFill>
              </a:rPr>
              <a:t>(</a:t>
            </a:r>
            <a:r>
              <a:rPr lang="tr-TR" b="1" dirty="0" smtClean="0">
                <a:solidFill>
                  <a:srgbClr val="FF0000"/>
                </a:solidFill>
              </a:rPr>
              <a:t>DBT</a:t>
            </a:r>
            <a:r>
              <a:rPr lang="tr-TR" dirty="0" smtClean="0">
                <a:solidFill>
                  <a:srgbClr val="FF0000"/>
                </a:solidFill>
              </a:rPr>
              <a:t>) </a:t>
            </a:r>
            <a:r>
              <a:rPr lang="tr-TR" dirty="0" err="1" smtClean="0"/>
              <a:t>na</a:t>
            </a:r>
            <a:r>
              <a:rPr lang="tr-TR" dirty="0" smtClean="0"/>
              <a:t> bağlanması zorunludur.</a:t>
            </a:r>
          </a:p>
          <a:p>
            <a:endParaRPr lang="tr-TR" dirty="0"/>
          </a:p>
        </p:txBody>
      </p:sp>
      <p:sp>
        <p:nvSpPr>
          <p:cNvPr id="7" name="4 Altbilgi Yer Tutucusu"/>
          <p:cNvSpPr>
            <a:spLocks noGrp="1"/>
          </p:cNvSpPr>
          <p:nvPr>
            <p:ph type="ftr" sz="quarter" idx="16"/>
          </p:nvPr>
        </p:nvSpPr>
        <p:spPr>
          <a:xfrm>
            <a:off x="0" y="6572272"/>
            <a:ext cx="9144000" cy="285728"/>
          </a:xfrm>
        </p:spPr>
        <p:txBody>
          <a:bodyPr/>
          <a:lstStyle/>
          <a:p>
            <a:r>
              <a:rPr lang="tr-TR" dirty="0" smtClean="0"/>
              <a:t> </a:t>
            </a:r>
            <a:r>
              <a:rPr lang="tr-TR" b="1" dirty="0" smtClean="0"/>
              <a:t>11.10.2018                                                                                                                                            TALHA APAK-YMM</a:t>
            </a:r>
            <a:endParaRPr lang="tr-TR" b="1" dirty="0"/>
          </a:p>
        </p:txBody>
      </p:sp>
      <p:sp>
        <p:nvSpPr>
          <p:cNvPr id="8" name="7 Slayt Numarası Yer Tutucusu"/>
          <p:cNvSpPr>
            <a:spLocks noGrp="1"/>
          </p:cNvSpPr>
          <p:nvPr>
            <p:ph type="sldNum" sz="quarter" idx="15"/>
          </p:nvPr>
        </p:nvSpPr>
        <p:spPr/>
        <p:txBody>
          <a:bodyPr/>
          <a:lstStyle/>
          <a:p>
            <a:r>
              <a:rPr lang="tr-TR" dirty="0" smtClean="0"/>
              <a:t>3</a:t>
            </a:r>
            <a:endParaRPr lang="tr-T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1142984"/>
            <a:ext cx="7715304" cy="4857784"/>
          </a:xfrm>
        </p:spPr>
        <p:txBody>
          <a:bodyPr>
            <a:normAutofit lnSpcReduction="10000"/>
          </a:bodyPr>
          <a:lstStyle/>
          <a:p>
            <a:r>
              <a:rPr lang="tr-TR" b="1" dirty="0" smtClean="0">
                <a:solidFill>
                  <a:srgbClr val="FF0000"/>
                </a:solidFill>
              </a:rPr>
              <a:t>Peşin döviz</a:t>
            </a:r>
            <a:r>
              <a:rPr lang="tr-TR" dirty="0" smtClean="0">
                <a:solidFill>
                  <a:srgbClr val="FF0000"/>
                </a:solidFill>
              </a:rPr>
              <a:t> </a:t>
            </a:r>
            <a:r>
              <a:rPr lang="tr-TR" dirty="0" smtClean="0"/>
              <a:t>karşılığında ihracatın </a:t>
            </a:r>
            <a:r>
              <a:rPr lang="tr-TR" b="1" dirty="0" smtClean="0">
                <a:solidFill>
                  <a:srgbClr val="FF0000"/>
                </a:solidFill>
              </a:rPr>
              <a:t>24 ay</a:t>
            </a:r>
            <a:r>
              <a:rPr lang="tr-TR" dirty="0" smtClean="0">
                <a:solidFill>
                  <a:srgbClr val="FF0000"/>
                </a:solidFill>
              </a:rPr>
              <a:t> </a:t>
            </a:r>
            <a:r>
              <a:rPr lang="tr-TR" dirty="0" smtClean="0"/>
              <a:t>içinde gerçekleştirilmesi zorunludur. Bu bedellerin de en az yüzde 80’inin süresinde bozdurulması gerekir.</a:t>
            </a:r>
          </a:p>
          <a:p>
            <a:pPr>
              <a:buNone/>
            </a:pPr>
            <a:endParaRPr lang="tr-TR" dirty="0" smtClean="0"/>
          </a:p>
          <a:p>
            <a:r>
              <a:rPr lang="tr-TR" dirty="0" smtClean="0"/>
              <a:t>Dâhilde İşleme İzin Belgesi </a:t>
            </a:r>
            <a:r>
              <a:rPr lang="tr-TR" dirty="0" smtClean="0">
                <a:solidFill>
                  <a:srgbClr val="FF0000"/>
                </a:solidFill>
              </a:rPr>
              <a:t>(</a:t>
            </a:r>
            <a:r>
              <a:rPr lang="tr-TR" b="1" dirty="0" smtClean="0">
                <a:solidFill>
                  <a:srgbClr val="FF0000"/>
                </a:solidFill>
              </a:rPr>
              <a:t>DİİB</a:t>
            </a:r>
            <a:r>
              <a:rPr lang="tr-TR" dirty="0" smtClean="0">
                <a:solidFill>
                  <a:srgbClr val="FF0000"/>
                </a:solidFill>
              </a:rPr>
              <a:t>) </a:t>
            </a:r>
            <a:r>
              <a:rPr lang="tr-TR" dirty="0" smtClean="0"/>
              <a:t>ve Vergi, Resim ve Harç İstisna Belgesi kapsamında ihracat, ihracat sayılan satış ve teslimler ile döviz kazandırıcı hizmet ve faaliyetlerle ilgili olarak sağlanan peşin dövizlerin kullanım süresi ek süreler dahil DİB veya</a:t>
            </a:r>
            <a:r>
              <a:rPr lang="tr-TR" b="1" dirty="0" smtClean="0"/>
              <a:t> </a:t>
            </a:r>
            <a:r>
              <a:rPr lang="tr-TR" dirty="0" smtClean="0"/>
              <a:t>istisna</a:t>
            </a:r>
            <a:r>
              <a:rPr lang="tr-TR" b="1" dirty="0" smtClean="0"/>
              <a:t> </a:t>
            </a:r>
            <a:r>
              <a:rPr lang="tr-TR" b="1" dirty="0" smtClean="0">
                <a:solidFill>
                  <a:srgbClr val="FF0000"/>
                </a:solidFill>
              </a:rPr>
              <a:t>belge süresi</a:t>
            </a:r>
            <a:r>
              <a:rPr lang="tr-TR" dirty="0" smtClean="0">
                <a:solidFill>
                  <a:srgbClr val="FF0000"/>
                </a:solidFill>
              </a:rPr>
              <a:t> </a:t>
            </a:r>
            <a:r>
              <a:rPr lang="tr-TR" dirty="0" smtClean="0"/>
              <a:t>kadar olup, ihracat bedellerinin tamamının yurda getirilerek en az </a:t>
            </a:r>
            <a:r>
              <a:rPr lang="tr-TR" b="1" dirty="0" smtClean="0">
                <a:solidFill>
                  <a:srgbClr val="FF0000"/>
                </a:solidFill>
              </a:rPr>
              <a:t>yüzde sekseninin</a:t>
            </a:r>
            <a:r>
              <a:rPr lang="tr-TR" dirty="0" smtClean="0">
                <a:solidFill>
                  <a:srgbClr val="FF0000"/>
                </a:solidFill>
              </a:rPr>
              <a:t> </a:t>
            </a:r>
            <a:r>
              <a:rPr lang="tr-TR" dirty="0" smtClean="0"/>
              <a:t>bir bankaya satılması da zorunludur.  </a:t>
            </a:r>
          </a:p>
          <a:p>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r>
              <a:rPr kumimoji="0" lang="tr-TR" sz="1200" b="1" i="0" u="none" strike="noStrike" kern="1200" cap="none" spc="0" normalizeH="0" baseline="0" noProof="0" dirty="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4</a:t>
            </a:r>
            <a:endParaRPr lang="tr-TR"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714356"/>
            <a:ext cx="7710518" cy="5902472"/>
          </a:xfrm>
        </p:spPr>
        <p:txBody>
          <a:bodyPr>
            <a:normAutofit/>
          </a:bodyPr>
          <a:lstStyle/>
          <a:p>
            <a:pPr>
              <a:buNone/>
            </a:pPr>
            <a:r>
              <a:rPr lang="tr-TR" b="1" dirty="0" smtClean="0"/>
              <a:t>   2. Özelliği Olan İhracat Bedellerinin Getirilmesi:</a:t>
            </a:r>
          </a:p>
          <a:p>
            <a:pPr>
              <a:buNone/>
            </a:pPr>
            <a:endParaRPr lang="tr-TR" dirty="0" smtClean="0"/>
          </a:p>
          <a:p>
            <a:r>
              <a:rPr lang="tr-TR" dirty="0" smtClean="0"/>
              <a:t>Yurt dışına </a:t>
            </a:r>
            <a:r>
              <a:rPr lang="tr-TR" b="1" dirty="0" smtClean="0">
                <a:solidFill>
                  <a:srgbClr val="FF0000"/>
                </a:solidFill>
              </a:rPr>
              <a:t>müteahhit firmalarca</a:t>
            </a:r>
            <a:r>
              <a:rPr lang="tr-TR" dirty="0" smtClean="0">
                <a:solidFill>
                  <a:srgbClr val="FF0000"/>
                </a:solidFill>
              </a:rPr>
              <a:t> </a:t>
            </a:r>
            <a:r>
              <a:rPr lang="tr-TR" dirty="0" smtClean="0"/>
              <a:t>yapılacak ihracat bedellerinin </a:t>
            </a:r>
            <a:r>
              <a:rPr lang="tr-TR" b="1" dirty="0" smtClean="0">
                <a:solidFill>
                  <a:srgbClr val="FF0000"/>
                </a:solidFill>
              </a:rPr>
              <a:t>365</a:t>
            </a:r>
            <a:r>
              <a:rPr lang="tr-TR" b="1" dirty="0" smtClean="0"/>
              <a:t> </a:t>
            </a:r>
            <a:r>
              <a:rPr lang="tr-TR" dirty="0" smtClean="0"/>
              <a:t>gün</a:t>
            </a:r>
            <a:r>
              <a:rPr lang="tr-TR" b="1" dirty="0" smtClean="0"/>
              <a:t> </a:t>
            </a:r>
            <a:r>
              <a:rPr lang="tr-TR" dirty="0" smtClean="0"/>
              <a:t>içinde tamamının yurda getirilerek, en az yüzde sekseninin bir bankaya satılması zorunludur. </a:t>
            </a:r>
          </a:p>
          <a:p>
            <a:pPr>
              <a:buNone/>
            </a:pPr>
            <a:endParaRPr lang="tr-TR" dirty="0" smtClean="0"/>
          </a:p>
          <a:p>
            <a:r>
              <a:rPr lang="tr-TR" b="1" dirty="0" smtClean="0">
                <a:solidFill>
                  <a:srgbClr val="FF0000"/>
                </a:solidFill>
              </a:rPr>
              <a:t>Konsinye</a:t>
            </a:r>
            <a:r>
              <a:rPr lang="tr-TR" dirty="0" smtClean="0">
                <a:solidFill>
                  <a:srgbClr val="FF0000"/>
                </a:solidFill>
              </a:rPr>
              <a:t> </a:t>
            </a:r>
            <a:r>
              <a:rPr lang="tr-TR" dirty="0" smtClean="0"/>
              <a:t>yoluyla yapılacak ihracatta bedellerin kesin satışı müteakip; uluslararası fuar, sergi ve haftalara bedelli olarak satılmak üzere gönderilen malların bedellerinin ise gönderildikleri </a:t>
            </a:r>
            <a:r>
              <a:rPr lang="tr-TR" b="1" dirty="0" smtClean="0">
                <a:solidFill>
                  <a:srgbClr val="FF0000"/>
                </a:solidFill>
              </a:rPr>
              <a:t>fuar, sergi veya haftanın bitimini müteakip 180</a:t>
            </a:r>
            <a:r>
              <a:rPr lang="tr-TR" dirty="0" smtClean="0">
                <a:solidFill>
                  <a:srgbClr val="FF0000"/>
                </a:solidFill>
              </a:rPr>
              <a:t> </a:t>
            </a:r>
            <a:r>
              <a:rPr lang="tr-TR" dirty="0" smtClean="0"/>
              <a:t>gün içinde yurda getirilerek, </a:t>
            </a:r>
            <a:r>
              <a:rPr lang="tr-TR" b="1" dirty="0" smtClean="0">
                <a:solidFill>
                  <a:srgbClr val="FF0000"/>
                </a:solidFill>
              </a:rPr>
              <a:t>en az yüzde sekseninin</a:t>
            </a:r>
            <a:r>
              <a:rPr lang="tr-TR" dirty="0" smtClean="0">
                <a:solidFill>
                  <a:srgbClr val="FF0000"/>
                </a:solidFill>
              </a:rPr>
              <a:t> </a:t>
            </a:r>
            <a:r>
              <a:rPr lang="tr-TR" dirty="0" smtClean="0"/>
              <a:t>bir bankaya satılması zorunludur. </a:t>
            </a:r>
          </a:p>
          <a:p>
            <a:endParaRPr lang="tr-TR" b="1" dirty="0"/>
          </a:p>
        </p:txBody>
      </p:sp>
      <p:sp>
        <p:nvSpPr>
          <p:cNvPr id="5" name="4 Altbilgi Yer Tutucusu"/>
          <p:cNvSpPr>
            <a:spLocks noGrp="1"/>
          </p:cNvSpPr>
          <p:nvPr>
            <p:ph type="ftr" sz="quarter" idx="16"/>
          </p:nvPr>
        </p:nvSpPr>
        <p:spPr/>
        <p:txBody>
          <a:bodyPr/>
          <a:lstStyle/>
          <a:p>
            <a:r>
              <a:rPr lang="tr-TR" smtClean="0"/>
              <a:t> 11.10.2018                                                                                                                                            TALHA APAK-YMM</a:t>
            </a:r>
            <a:endParaRPr lang="tr-TR" dirty="0"/>
          </a:p>
        </p:txBody>
      </p:sp>
      <p:sp>
        <p:nvSpPr>
          <p:cNvPr id="8"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schemeClr val="tx2"/>
                </a:solidFill>
                <a:effectLst/>
                <a:uLnTx/>
                <a:uFillTx/>
                <a:latin typeface="+mn-lt"/>
                <a:ea typeface="+mn-ea"/>
                <a:cs typeface="+mn-cs"/>
              </a:rPr>
              <a:t> </a:t>
            </a:r>
            <a:r>
              <a:rPr kumimoji="0" lang="tr-TR" sz="1200" b="1" i="0" u="none" strike="noStrike" kern="1200" cap="none" spc="0" normalizeH="0" baseline="0" noProof="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9" name="8 Slayt Numarası Yer Tutucusu"/>
          <p:cNvSpPr>
            <a:spLocks noGrp="1"/>
          </p:cNvSpPr>
          <p:nvPr>
            <p:ph type="sldNum" sz="quarter" idx="15"/>
          </p:nvPr>
        </p:nvSpPr>
        <p:spPr/>
        <p:txBody>
          <a:bodyPr/>
          <a:lstStyle/>
          <a:p>
            <a:r>
              <a:rPr lang="tr-TR" dirty="0" smtClean="0"/>
              <a:t>5</a:t>
            </a:r>
            <a:endParaRPr lang="tr-TR"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71472" y="571480"/>
            <a:ext cx="7710518" cy="5973910"/>
          </a:xfrm>
        </p:spPr>
        <p:txBody>
          <a:bodyPr>
            <a:normAutofit lnSpcReduction="10000"/>
          </a:bodyPr>
          <a:lstStyle/>
          <a:p>
            <a:pPr>
              <a:buNone/>
            </a:pPr>
            <a:r>
              <a:rPr lang="tr-TR" b="1" dirty="0" smtClean="0"/>
              <a:t>   3. Sorumluluk ve Ceza:</a:t>
            </a:r>
          </a:p>
          <a:p>
            <a:pPr>
              <a:buNone/>
            </a:pPr>
            <a:endParaRPr lang="tr-TR" dirty="0" smtClean="0"/>
          </a:p>
          <a:p>
            <a:r>
              <a:rPr lang="tr-TR" dirty="0" smtClean="0"/>
              <a:t>İhraç edilen malların bedelinin süresinde yurda getirilerek, bankalara satılmasından ve ihracat hesabının süresinde kapatılmasından ihracatçılar </a:t>
            </a:r>
            <a:r>
              <a:rPr lang="tr-TR" b="1" dirty="0" smtClean="0">
                <a:solidFill>
                  <a:srgbClr val="FF0000"/>
                </a:solidFill>
              </a:rPr>
              <a:t>bizzat kendileri</a:t>
            </a:r>
            <a:r>
              <a:rPr lang="tr-TR" dirty="0" smtClean="0">
                <a:solidFill>
                  <a:srgbClr val="FF0000"/>
                </a:solidFill>
              </a:rPr>
              <a:t> </a:t>
            </a:r>
            <a:r>
              <a:rPr lang="tr-TR" dirty="0" smtClean="0"/>
              <a:t>sorumludur. </a:t>
            </a:r>
          </a:p>
          <a:p>
            <a:endParaRPr lang="tr-TR" dirty="0" smtClean="0"/>
          </a:p>
          <a:p>
            <a:r>
              <a:rPr lang="tr-TR" dirty="0" smtClean="0"/>
              <a:t>İhracata aracılık eden </a:t>
            </a:r>
            <a:r>
              <a:rPr lang="tr-TR" b="1" dirty="0" smtClean="0">
                <a:solidFill>
                  <a:srgbClr val="FF0000"/>
                </a:solidFill>
              </a:rPr>
              <a:t>bankalar</a:t>
            </a:r>
            <a:r>
              <a:rPr lang="tr-TR" b="1" dirty="0" smtClean="0"/>
              <a:t> </a:t>
            </a:r>
            <a:r>
              <a:rPr lang="tr-TR" dirty="0" smtClean="0"/>
              <a:t>ihracat bedellerinin yurda getirilmesini ve satışının yapılmasını izlemekle yükümlüdür. </a:t>
            </a:r>
          </a:p>
          <a:p>
            <a:endParaRPr lang="tr-TR" dirty="0" smtClean="0"/>
          </a:p>
          <a:p>
            <a:r>
              <a:rPr lang="tr-TR" dirty="0" smtClean="0"/>
              <a:t>Tebliğde ihracat taahhüt hesaplarının kapatılmasından sorumlu tutulacak olanlar belirlenmekle birlikte </a:t>
            </a:r>
            <a:r>
              <a:rPr lang="tr-TR" b="1" dirty="0" smtClean="0">
                <a:solidFill>
                  <a:srgbClr val="FF0000"/>
                </a:solidFill>
              </a:rPr>
              <a:t>aksine hareket edenlere uygulanacak müeyyidelere bu tebliğde yer verilmediği görülüyor. </a:t>
            </a:r>
          </a:p>
          <a:p>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schemeClr val="tx2"/>
                </a:solidFill>
                <a:effectLst/>
                <a:uLnTx/>
                <a:uFillTx/>
                <a:latin typeface="+mn-lt"/>
                <a:ea typeface="+mn-ea"/>
                <a:cs typeface="+mn-cs"/>
              </a:rPr>
              <a:t> </a:t>
            </a:r>
            <a:r>
              <a:rPr kumimoji="0" lang="tr-TR" sz="1200" b="1" i="0" u="none" strike="noStrike" kern="1200" cap="none" spc="0" normalizeH="0" baseline="0" noProof="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6</a:t>
            </a:r>
            <a:endParaRPr lang="tr-TR"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sz="quarter" idx="1"/>
          </p:nvPr>
        </p:nvSpPr>
        <p:spPr>
          <a:xfrm>
            <a:off x="285720" y="500042"/>
            <a:ext cx="8429684" cy="6858048"/>
          </a:xfrm>
        </p:spPr>
        <p:txBody>
          <a:bodyPr>
            <a:normAutofit fontScale="75000" lnSpcReduction="20000"/>
          </a:bodyPr>
          <a:lstStyle/>
          <a:p>
            <a:pPr>
              <a:buNone/>
            </a:pPr>
            <a:r>
              <a:rPr lang="tr-TR" b="1" dirty="0" smtClean="0"/>
              <a:t>	4. İhracat Bedellerinden Yapılabilecek Mahsup İşlemleri:</a:t>
            </a:r>
          </a:p>
          <a:p>
            <a:pPr>
              <a:buNone/>
            </a:pPr>
            <a:endParaRPr lang="tr-TR" b="1" dirty="0" smtClean="0"/>
          </a:p>
          <a:p>
            <a:r>
              <a:rPr lang="tr-TR" dirty="0" smtClean="0"/>
              <a:t>Bedel getirme süreleri içinde yurda getirilen ihracat bedelleri; ihracatçının </a:t>
            </a:r>
            <a:r>
              <a:rPr lang="tr-TR" b="1" dirty="0" smtClean="0">
                <a:solidFill>
                  <a:srgbClr val="FF0000"/>
                </a:solidFill>
              </a:rPr>
              <a:t>ithalat bedelleri</a:t>
            </a:r>
            <a:r>
              <a:rPr lang="tr-TR" dirty="0" smtClean="0"/>
              <a:t>, </a:t>
            </a:r>
            <a:r>
              <a:rPr lang="tr-TR" u="sng" dirty="0" smtClean="0"/>
              <a:t>sermaye hareketlerine ilişkin ödemeleri, görünmeyen işlemlere ilişkin giderleri ve transit ticaretinin alış bedeli ile söz konusu süreler içinde bankalarca mahsup edilebilecektir. </a:t>
            </a:r>
          </a:p>
          <a:p>
            <a:endParaRPr lang="tr-TR" dirty="0" smtClean="0"/>
          </a:p>
          <a:p>
            <a:r>
              <a:rPr lang="tr-TR" u="sng" dirty="0" smtClean="0"/>
              <a:t>Eş zamanlı olarak ihracat ve ithalat işlemleri yapan </a:t>
            </a:r>
            <a:r>
              <a:rPr lang="tr-TR" dirty="0" smtClean="0"/>
              <a:t>firmalara süreler ve bedeller konusunda kolaylık sağlanarak, mevzuat çerçevesinde gerçekleştirilen mal ihraç ve ithalinde, tarafların aynı kişiler olması ve ihraç bedellerinin yurda getirilme süresi içinde kalınması kaydıyla, mal ihraç ve </a:t>
            </a:r>
            <a:r>
              <a:rPr lang="tr-TR" b="1" dirty="0" smtClean="0">
                <a:solidFill>
                  <a:srgbClr val="FF0000"/>
                </a:solidFill>
              </a:rPr>
              <a:t>ithal bedellerinin bankalarca mahsubunun </a:t>
            </a:r>
            <a:r>
              <a:rPr lang="tr-TR" dirty="0" smtClean="0"/>
              <a:t>mümkün olduğu belirtilmiştir. </a:t>
            </a:r>
          </a:p>
          <a:p>
            <a:endParaRPr lang="tr-TR" b="1" dirty="0" smtClean="0">
              <a:solidFill>
                <a:srgbClr val="FF0000"/>
              </a:solidFill>
            </a:endParaRPr>
          </a:p>
          <a:p>
            <a:pPr>
              <a:buNone/>
            </a:pPr>
            <a:r>
              <a:rPr lang="tr-TR" b="1" u="sng" dirty="0" smtClean="0">
                <a:solidFill>
                  <a:srgbClr val="0070C0"/>
                </a:solidFill>
              </a:rPr>
              <a:t>Örnek: </a:t>
            </a:r>
          </a:p>
          <a:p>
            <a:pPr>
              <a:buNone/>
            </a:pPr>
            <a:endParaRPr lang="tr-TR" dirty="0" smtClean="0"/>
          </a:p>
          <a:p>
            <a:r>
              <a:rPr lang="tr-TR" dirty="0" smtClean="0"/>
              <a:t>Yurda getirilmesi zorunlu </a:t>
            </a:r>
            <a:r>
              <a:rPr lang="tr-TR" dirty="0" err="1" smtClean="0"/>
              <a:t>GB’deki</a:t>
            </a:r>
            <a:r>
              <a:rPr lang="tr-TR" dirty="0" smtClean="0"/>
              <a:t> ihracat bedeli: 150.000 $</a:t>
            </a:r>
          </a:p>
          <a:p>
            <a:r>
              <a:rPr lang="tr-TR" dirty="0" smtClean="0"/>
              <a:t>Krediye ilişkin ödeme:  80.000 $ + İthalata ilişkin ödeme: 20.000 $</a:t>
            </a:r>
          </a:p>
          <a:p>
            <a:r>
              <a:rPr lang="tr-TR" dirty="0" smtClean="0"/>
              <a:t>Mahsup olmasa satışı yapılacak bedel: 120.000 $ (150*%80)</a:t>
            </a:r>
          </a:p>
          <a:p>
            <a:r>
              <a:rPr lang="tr-TR" dirty="0" smtClean="0"/>
              <a:t>Mahsup olursa satışı yapılacak bedel: 50.000 $ (150.000-100.000)</a:t>
            </a:r>
          </a:p>
          <a:p>
            <a:endParaRPr lang="tr-TR" b="1" dirty="0" smtClean="0">
              <a:solidFill>
                <a:srgbClr val="FF0000"/>
              </a:solidFill>
            </a:endParaRPr>
          </a:p>
          <a:p>
            <a:endParaRPr lang="tr-TR" dirty="0" smtClean="0"/>
          </a:p>
          <a:p>
            <a:pPr>
              <a:buNone/>
            </a:pPr>
            <a:r>
              <a:rPr lang="tr-TR" dirty="0" smtClean="0"/>
              <a:t/>
            </a:r>
            <a:br>
              <a:rPr lang="tr-TR" dirty="0" smtClean="0"/>
            </a:br>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r>
              <a:rPr kumimoji="0" lang="tr-TR" sz="1200" b="1" i="0" u="none" strike="noStrike" kern="1200" cap="none" spc="0" normalizeH="0" baseline="0" noProof="0" dirty="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7</a:t>
            </a:r>
            <a:endParaRPr lang="tr-TR"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1142984"/>
            <a:ext cx="7467600" cy="4873752"/>
          </a:xfrm>
        </p:spPr>
        <p:txBody>
          <a:bodyPr/>
          <a:lstStyle/>
          <a:p>
            <a:r>
              <a:rPr lang="tr-TR" b="1" dirty="0" smtClean="0">
                <a:solidFill>
                  <a:srgbClr val="FF0000"/>
                </a:solidFill>
              </a:rPr>
              <a:t>İhracat bedellerinden mahsuba izin verilen hallerde, ihracat bedelleri süresi içinde yurda getirilmiş sayılacaktır. </a:t>
            </a:r>
            <a:r>
              <a:rPr lang="tr-TR" dirty="0" smtClean="0"/>
              <a:t>Mahsuba tabi tutulan kısım için mahsup tarihinde geçerli döviz alış kuru üzerinden döviz alım ve satım belgeleri düzenlenir. Burada </a:t>
            </a:r>
            <a:r>
              <a:rPr lang="tr-TR" b="1" dirty="0" smtClean="0">
                <a:solidFill>
                  <a:srgbClr val="FF0000"/>
                </a:solidFill>
              </a:rPr>
              <a:t>mahsuba tabi tutulan kısım için döviz alım ve satım belgeleri düzenlenmesi işlem sahibi firmalara, kur makasından </a:t>
            </a:r>
            <a:r>
              <a:rPr lang="tr-TR" b="1" u="sng" dirty="0" smtClean="0">
                <a:solidFill>
                  <a:srgbClr val="FF0000"/>
                </a:solidFill>
              </a:rPr>
              <a:t>dolayı ek bir maliyet </a:t>
            </a:r>
            <a:r>
              <a:rPr lang="tr-TR" dirty="0" smtClean="0"/>
              <a:t>yükleneceğinden aracı banka tarafından yapılan kaydın ilgili kurumu bildiriminin yapılması daha ekonomik bir çözüm olabilecektir. </a:t>
            </a:r>
          </a:p>
          <a:p>
            <a:endParaRPr lang="tr-TR" dirty="0"/>
          </a:p>
        </p:txBody>
      </p:sp>
      <p:sp>
        <p:nvSpPr>
          <p:cNvPr id="6" name="4 Altbilgi Yer Tutucusu"/>
          <p:cNvSpPr txBox="1">
            <a:spLocks/>
          </p:cNvSpPr>
          <p:nvPr/>
        </p:nvSpPr>
        <p:spPr>
          <a:xfrm>
            <a:off x="0" y="6572272"/>
            <a:ext cx="9144000" cy="285728"/>
          </a:xfrm>
          <a:prstGeom prst="rect">
            <a:avLst/>
          </a:prstGeom>
        </p:spPr>
        <p:txBody>
          <a:bodyPr vert="horz"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r>
              <a:rPr kumimoji="0" lang="tr-TR" sz="1200" b="1" i="0" u="none" strike="noStrike" kern="1200" cap="none" spc="0" normalizeH="0" baseline="0" noProof="0" dirty="0" smtClean="0">
                <a:ln>
                  <a:noFill/>
                </a:ln>
                <a:solidFill>
                  <a:schemeClr val="tx2"/>
                </a:solidFill>
                <a:effectLst/>
                <a:uLnTx/>
                <a:uFillTx/>
                <a:latin typeface="+mn-lt"/>
                <a:ea typeface="+mn-ea"/>
                <a:cs typeface="+mn-cs"/>
              </a:rPr>
              <a:t>11.10.2018                                                                                                                                            TALHA APAK-YMM</a:t>
            </a:r>
            <a:endParaRPr kumimoji="0" lang="tr-T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6 Slayt Numarası Yer Tutucusu"/>
          <p:cNvSpPr>
            <a:spLocks noGrp="1"/>
          </p:cNvSpPr>
          <p:nvPr>
            <p:ph type="sldNum" sz="quarter" idx="15"/>
          </p:nvPr>
        </p:nvSpPr>
        <p:spPr/>
        <p:txBody>
          <a:bodyPr/>
          <a:lstStyle/>
          <a:p>
            <a:r>
              <a:rPr lang="tr-TR" dirty="0" smtClean="0"/>
              <a:t>8</a:t>
            </a:r>
            <a:endParaRPr lang="tr-TR"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Özel 61">
      <a:dk1>
        <a:sysClr val="windowText" lastClr="000000"/>
      </a:dk1>
      <a:lt1>
        <a:srgbClr val="FDEDD7"/>
      </a:lt1>
      <a:dk2>
        <a:srgbClr val="04617B"/>
      </a:dk2>
      <a:lt2>
        <a:srgbClr val="B4ECFC"/>
      </a:lt2>
      <a:accent1>
        <a:srgbClr val="DB9D6F"/>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205</TotalTime>
  <Words>1363</Words>
  <PresentationFormat>Ekran Gösterisi (4:3)</PresentationFormat>
  <Paragraphs>132</Paragraphs>
  <Slides>20</Slides>
  <Notes>2</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Cumba</vt:lpstr>
      <vt:lpstr>İHRACAT BEDELLERİNİN YURDA GETİRİLMESİ VE BOZDURULMASI HUSUSUNDA GETİRİLEN  GEÇİCİ / ZORUNLULUK</vt:lpstr>
      <vt:lpstr>ÖZET: </vt:lpstr>
      <vt:lpstr>YASAL DAYANAK   </vt:lpstr>
      <vt:lpstr>YENİ DÜZENLEMENİN USUL VE ESASLARI </vt:lpstr>
      <vt:lpstr>Slayt 5</vt:lpstr>
      <vt:lpstr>Slayt 6</vt:lpstr>
      <vt:lpstr>Slayt 7</vt:lpstr>
      <vt:lpstr>Slayt 8</vt:lpstr>
      <vt:lpstr>Slayt 9</vt:lpstr>
      <vt:lpstr>Slayt 10</vt:lpstr>
      <vt:lpstr>Slayt 11</vt:lpstr>
      <vt:lpstr>Slayt 12</vt:lpstr>
      <vt:lpstr>Slayt 13</vt:lpstr>
      <vt:lpstr>Slayt 14</vt:lpstr>
      <vt:lpstr>DEĞERLENDİRME VE SONUÇ </vt:lpstr>
      <vt:lpstr>Slayt 16</vt:lpstr>
      <vt:lpstr>Slayt 17</vt:lpstr>
      <vt:lpstr>Slayt 18</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Win7-2</dc:creator>
  <cp:lastModifiedBy>User</cp:lastModifiedBy>
  <cp:revision>35</cp:revision>
  <dcterms:created xsi:type="dcterms:W3CDTF">2018-10-09T10:52:06Z</dcterms:created>
  <dcterms:modified xsi:type="dcterms:W3CDTF">2018-10-15T10:31:10Z</dcterms:modified>
</cp:coreProperties>
</file>